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57" r:id="rId4"/>
    <p:sldId id="258" r:id="rId5"/>
    <p:sldId id="260" r:id="rId6"/>
    <p:sldId id="261" r:id="rId7"/>
    <p:sldId id="259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FF00"/>
    <a:srgbClr val="FF6600"/>
    <a:srgbClr val="800000"/>
    <a:srgbClr val="006600"/>
    <a:srgbClr val="000066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84" autoAdjust="0"/>
    <p:restoredTop sz="90929"/>
  </p:normalViewPr>
  <p:slideViewPr>
    <p:cSldViewPr>
      <p:cViewPr>
        <p:scale>
          <a:sx n="81" d="100"/>
          <a:sy n="81" d="100"/>
        </p:scale>
        <p:origin x="-1164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535A622D-0215-4535-9565-EA24C4F6BD1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2323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609E1-0374-481A-88FE-2BC9FBBC2FF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B0F8-71EB-4DF8-9586-3E5491B1B0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F3912-2AAC-44F5-99F4-6F789226465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0E076-8755-4D97-93CC-A11CC8C527A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13B92-1E45-4982-BDDD-30A2D47D47B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2FBBA-30C9-4B79-B31F-0AE51CDCA9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9F03B-C026-4A95-AA3B-73D7A35BCF6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67A92-5021-4EE0-BC61-1B34D5C11C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2F8BA-E927-4A6F-9F28-9FB91064E7A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A97B2-2735-4F6C-9673-9D9BA41CFC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B8563-4AD5-4C24-9756-08C44146261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 smtClean="0"/>
            </a:lvl1pPr>
          </a:lstStyle>
          <a:p>
            <a:pPr>
              <a:defRPr/>
            </a:pPr>
            <a:fld id="{576E292C-8D48-4D10-A53A-C5E5F4D8658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Hoja_de_c_lculo_de_Microsoft_Excel_97-20031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6.emf"/><Relationship Id="rId4" Type="http://schemas.openxmlformats.org/officeDocument/2006/relationships/oleObject" Target="../embeddings/Hoja_de_c_lculo_de_Microsoft_Excel_97-200310.xls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8.emf"/><Relationship Id="rId4" Type="http://schemas.openxmlformats.org/officeDocument/2006/relationships/oleObject" Target="../embeddings/Hoja_de_c_lculo_de_Microsoft_Excel_97-200312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Hoja_de_c_lculo_de_Microsoft_Excel_97-20031.xls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2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3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4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5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6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7.xls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Hoja_de_c_lculo_de_Microsoft_Excel_97-20039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8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WordArt 2"/>
          <p:cNvSpPr>
            <a:spLocks noChangeArrowheads="1" noChangeShapeType="1" noTextEdit="1"/>
          </p:cNvSpPr>
          <p:nvPr/>
        </p:nvSpPr>
        <p:spPr bwMode="auto">
          <a:xfrm>
            <a:off x="285720" y="1214422"/>
            <a:ext cx="84582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_tradnl" sz="3600" kern="10" dirty="0">
                <a:ln w="34925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9D27B"/>
                    </a:gs>
                    <a:gs pos="50000">
                      <a:srgbClr val="E9C573"/>
                    </a:gs>
                    <a:gs pos="100000">
                      <a:srgbClr val="F9D27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Tahoma"/>
                <a:cs typeface="Tahoma"/>
              </a:rPr>
              <a:t>CONTABILIDAD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28596" y="3500438"/>
            <a:ext cx="3886200" cy="19288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s-ES" sz="2000" dirty="0" smtClean="0"/>
              <a:t>HOJA DE TRABAJO </a:t>
            </a:r>
          </a:p>
          <a:p>
            <a:pPr>
              <a:spcBef>
                <a:spcPct val="50000"/>
              </a:spcBef>
              <a:defRPr/>
            </a:pPr>
            <a:r>
              <a:rPr lang="es-ES" sz="2000" dirty="0" smtClean="0"/>
              <a:t>BALANCE GENERAL</a:t>
            </a:r>
          </a:p>
          <a:p>
            <a:pPr>
              <a:spcBef>
                <a:spcPct val="50000"/>
              </a:spcBef>
              <a:defRPr/>
            </a:pPr>
            <a:r>
              <a:rPr lang="es-ES" sz="2000" dirty="0" smtClean="0"/>
              <a:t>ESTADO DE RESULTADOS</a:t>
            </a:r>
            <a:endParaRPr lang="es-ES" sz="2000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6"/>
          <p:cNvGraphicFramePr>
            <a:graphicFrameLocks noChangeAspect="1"/>
          </p:cNvGraphicFramePr>
          <p:nvPr/>
        </p:nvGraphicFramePr>
        <p:xfrm>
          <a:off x="3200400" y="152400"/>
          <a:ext cx="5026025" cy="655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Hoja de cálculo" r:id="rId4" imgW="4372356" imgH="5639105" progId="Excel.Sheet.8">
                  <p:embed/>
                </p:oleObj>
              </mc:Choice>
              <mc:Fallback>
                <p:oleObj name="Hoja de cálculo" r:id="rId4" imgW="4372356" imgH="5639105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52400"/>
                        <a:ext cx="5026025" cy="655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7"/>
          <p:cNvGraphicFramePr>
            <a:graphicFrameLocks noChangeAspect="1"/>
          </p:cNvGraphicFramePr>
          <p:nvPr/>
        </p:nvGraphicFramePr>
        <p:xfrm>
          <a:off x="457200" y="0"/>
          <a:ext cx="2057400" cy="662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Hoja de cálculo" r:id="rId7" imgW="7420356" imgH="5277307" progId="Excel.Sheet.8">
                  <p:embed/>
                </p:oleObj>
              </mc:Choice>
              <mc:Fallback>
                <p:oleObj name="Hoja de cálculo" r:id="rId7" imgW="7420356" imgH="5277307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6521"/>
                      <a:stretch>
                        <a:fillRect/>
                      </a:stretch>
                    </p:blipFill>
                    <p:spPr bwMode="auto">
                      <a:xfrm>
                        <a:off x="457200" y="0"/>
                        <a:ext cx="2057400" cy="662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Line 8"/>
          <p:cNvSpPr>
            <a:spLocks noChangeShapeType="1"/>
          </p:cNvSpPr>
          <p:nvPr/>
        </p:nvSpPr>
        <p:spPr bwMode="auto">
          <a:xfrm flipV="1">
            <a:off x="1447800" y="3429000"/>
            <a:ext cx="579120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/>
          </a:p>
        </p:txBody>
      </p:sp>
      <p:sp>
        <p:nvSpPr>
          <p:cNvPr id="9221" name="Line 10"/>
          <p:cNvSpPr>
            <a:spLocks noChangeShapeType="1"/>
          </p:cNvSpPr>
          <p:nvPr/>
        </p:nvSpPr>
        <p:spPr bwMode="auto">
          <a:xfrm>
            <a:off x="2514600" y="65532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s-ES" smtClean="0"/>
              <a:t>NUEVO EJERCICIO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304800" y="76200"/>
          <a:ext cx="8534400" cy="651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Hoja de cálculo" r:id="rId4" imgW="6905854" imgH="5210556" progId="Excel.Sheet.8">
                  <p:embed/>
                </p:oleObj>
              </mc:Choice>
              <mc:Fallback>
                <p:oleObj name="Hoja de cálculo" r:id="rId4" imgW="6905854" imgH="5210556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76200"/>
                        <a:ext cx="8534400" cy="651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04800" y="76200"/>
          <a:ext cx="8534400" cy="651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4" imgW="6905549" imgH="5210251" progId="Excel.Sheet.8">
                  <p:embed/>
                </p:oleObj>
              </mc:Choice>
              <mc:Fallback>
                <p:oleObj name="Worksheet" r:id="rId4" imgW="6905549" imgH="5210251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76200"/>
                        <a:ext cx="8534400" cy="651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81000" y="0"/>
          <a:ext cx="8763000" cy="662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Hoja de cálculo" r:id="rId4" imgW="7420356" imgH="5277307" progId="Excel.Sheet.8">
                  <p:embed/>
                </p:oleObj>
              </mc:Choice>
              <mc:Fallback>
                <p:oleObj name="Hoja de cálculo" r:id="rId4" imgW="7420356" imgH="5277307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0"/>
                        <a:ext cx="8763000" cy="662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04800" y="0"/>
          <a:ext cx="8763000" cy="662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Hoja de cálculo" r:id="rId4" imgW="7420356" imgH="5277307" progId="Excel.Sheet.8">
                  <p:embed/>
                </p:oleObj>
              </mc:Choice>
              <mc:Fallback>
                <p:oleObj name="Hoja de cálculo" r:id="rId4" imgW="7420356" imgH="5277307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0"/>
                        <a:ext cx="8763000" cy="662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Oval 3"/>
          <p:cNvSpPr>
            <a:spLocks noChangeArrowheads="1"/>
          </p:cNvSpPr>
          <p:nvPr/>
        </p:nvSpPr>
        <p:spPr bwMode="auto">
          <a:xfrm>
            <a:off x="2895600" y="6096000"/>
            <a:ext cx="2286000" cy="762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62000" y="3124200"/>
            <a:ext cx="2438400" cy="140652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SI EL BALANCE DE COMPROBACIÓN CUADRA, SOLO ES CUESTIÓN DE VOLVER A ESCRIBIR BIEN LAS CUENTAS</a:t>
            </a: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2971800" y="4495800"/>
            <a:ext cx="6096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04800" y="0"/>
          <a:ext cx="8763000" cy="662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Hoja de cálculo" r:id="rId4" imgW="7420356" imgH="5277307" progId="Excel.Sheet.8">
                  <p:embed/>
                </p:oleObj>
              </mc:Choice>
              <mc:Fallback>
                <p:oleObj name="Hoja de cálculo" r:id="rId4" imgW="7420356" imgH="5277307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0"/>
                        <a:ext cx="8763000" cy="662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4876800" y="4114800"/>
            <a:ext cx="2286000" cy="2133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14400" y="2667000"/>
            <a:ext cx="2438400" cy="11938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LA DIFERENCIA ENTRE INGRESOS (HABER) Y LOS EGRESOS(DEBE) DA LA UTILIDAD DEL EJERCICIO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3352800" y="3733800"/>
            <a:ext cx="25908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04800" y="0"/>
          <a:ext cx="8763000" cy="662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Hoja de cálculo" r:id="rId4" imgW="7420356" imgH="5277307" progId="Excel.Sheet.8">
                  <p:embed/>
                </p:oleObj>
              </mc:Choice>
              <mc:Fallback>
                <p:oleObj name="Hoja de cálculo" r:id="rId4" imgW="7420356" imgH="5277307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0"/>
                        <a:ext cx="8763000" cy="662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4876800" y="6096000"/>
            <a:ext cx="2286000" cy="762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62000" y="3124200"/>
            <a:ext cx="2438400" cy="11938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OBTENIDA LA UTILIDAD SE SUMA A LOS EGRESOS Y ESTE DEBE CUADRAR CON LOS INGRESOS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3200400" y="4343400"/>
            <a:ext cx="251460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04800" y="0"/>
          <a:ext cx="8763000" cy="662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Hoja de cálculo" r:id="rId4" imgW="7420356" imgH="5277307" progId="Excel.Sheet.8">
                  <p:embed/>
                </p:oleObj>
              </mc:Choice>
              <mc:Fallback>
                <p:oleObj name="Hoja de cálculo" r:id="rId4" imgW="7420356" imgH="5277307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0"/>
                        <a:ext cx="8763000" cy="662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7010400" y="5943600"/>
            <a:ext cx="2286000" cy="914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2000" y="3124200"/>
            <a:ext cx="2438400" cy="268287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LA UTILIDAD SE REGISTRA COMO CUENTA DE PATRIMONIO AL  HABER  Y SE VERIFICA EL PROCEDIMIENTO CUANDO LAS SUMAS DE LAS CUENTAS DEL ACTIVO (DEBE) SON IGUALES A LAS DE LA SUMA DEL  PASIVO MÁS PATRIMONIO (HABER)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3200400" y="3962400"/>
            <a:ext cx="4572000" cy="1905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04800" y="0"/>
          <a:ext cx="8763000" cy="662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Hoja de cálculo" r:id="rId4" imgW="7420356" imgH="5277307" progId="Excel.Sheet.8">
                  <p:embed/>
                </p:oleObj>
              </mc:Choice>
              <mc:Fallback>
                <p:oleObj name="Hoja de cálculo" r:id="rId4" imgW="7420356" imgH="5277307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0"/>
                        <a:ext cx="8763000" cy="662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2895600" y="6172200"/>
            <a:ext cx="64008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662113" y="1758950"/>
            <a:ext cx="6629400" cy="66198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/>
              <a:t>SI LAS SUMAS DE LA HOJA DE TRABAJO CUADRAN (DEBE=HABER)</a:t>
            </a:r>
          </a:p>
          <a:p>
            <a:pPr algn="ctr">
              <a:spcBef>
                <a:spcPct val="50000"/>
              </a:spcBef>
            </a:pPr>
            <a:r>
              <a:rPr lang="es-ES"/>
              <a:t>SE PROCEDE A REALIZAR LOS ESTADOS DE RESULTADO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4572000" y="2476500"/>
            <a:ext cx="1143000" cy="3619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2438400" y="271463"/>
          <a:ext cx="6477000" cy="643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Hoja de cálculo" r:id="rId4" imgW="4305605" imgH="4276954" progId="Excel.Sheet.8">
                  <p:embed/>
                </p:oleObj>
              </mc:Choice>
              <mc:Fallback>
                <p:oleObj name="Hoja de cálculo" r:id="rId4" imgW="4305605" imgH="4276954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71463"/>
                        <a:ext cx="6477000" cy="6434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228600" y="6350"/>
          <a:ext cx="1981200" cy="662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Hoja de cálculo" r:id="rId7" imgW="7420356" imgH="5277307" progId="Excel.Sheet.8">
                  <p:embed/>
                </p:oleObj>
              </mc:Choice>
              <mc:Fallback>
                <p:oleObj name="Hoja de cálculo" r:id="rId7" imgW="7420356" imgH="5277307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53912" r="23479"/>
                      <a:stretch>
                        <a:fillRect/>
                      </a:stretch>
                    </p:blipFill>
                    <p:spPr bwMode="auto">
                      <a:xfrm>
                        <a:off x="228600" y="6350"/>
                        <a:ext cx="1981200" cy="662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Line 5"/>
          <p:cNvSpPr>
            <a:spLocks noChangeShapeType="1"/>
          </p:cNvSpPr>
          <p:nvPr/>
        </p:nvSpPr>
        <p:spPr bwMode="auto">
          <a:xfrm flipV="1">
            <a:off x="2209800" y="2667000"/>
            <a:ext cx="563880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/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 flipV="1">
            <a:off x="1219200" y="4800600"/>
            <a:ext cx="6553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875</TotalTime>
  <Words>119</Words>
  <Application>Microsoft Office PowerPoint</Application>
  <PresentationFormat>Presentación en pantalla (4:3)</PresentationFormat>
  <Paragraphs>11</Paragraphs>
  <Slides>12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Diseño predeterminado</vt:lpstr>
      <vt:lpstr>Worksheet</vt:lpstr>
      <vt:lpstr>Hoja de cálculo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NUEVO EJERCICIO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wilson</dc:creator>
  <cp:lastModifiedBy>wilson</cp:lastModifiedBy>
  <cp:revision>206</cp:revision>
  <dcterms:created xsi:type="dcterms:W3CDTF">1601-01-01T00:00:00Z</dcterms:created>
  <dcterms:modified xsi:type="dcterms:W3CDTF">2012-02-18T01:01:06Z</dcterms:modified>
</cp:coreProperties>
</file>