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83" r:id="rId2"/>
    <p:sldId id="256" r:id="rId3"/>
    <p:sldId id="281" r:id="rId4"/>
    <p:sldId id="257" r:id="rId5"/>
    <p:sldId id="260" r:id="rId6"/>
    <p:sldId id="259" r:id="rId7"/>
    <p:sldId id="258" r:id="rId8"/>
    <p:sldId id="264" r:id="rId9"/>
    <p:sldId id="263" r:id="rId10"/>
    <p:sldId id="262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76" r:id="rId24"/>
    <p:sldId id="277" r:id="rId25"/>
    <p:sldId id="278" r:id="rId26"/>
    <p:sldId id="279" r:id="rId27"/>
    <p:sldId id="280" r:id="rId28"/>
    <p:sldId id="282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D340-4E42-4BD1-AC62-C965F36EDA20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F6AA8-6547-466B-B35C-65C4D3E2B7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16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F6AA8-6547-466B-B35C-65C4D3E2B78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16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mtClean="0"/>
              <a:t>06/02/2012</a:t>
            </a:r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988CB799-4AA1-450B-972E-B9A1B9550CE6}" type="slidenum">
              <a:rPr lang="es-CO" smtClean="0"/>
              <a:t>‹Nº›</a:t>
            </a:fld>
            <a:endParaRPr lang="es-C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digodeComercio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PRIMER PERIODO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057400"/>
            <a:ext cx="7200800" cy="3886200"/>
          </a:xfrm>
        </p:spPr>
        <p:txBody>
          <a:bodyPr>
            <a:normAutofit/>
          </a:bodyPr>
          <a:lstStyle/>
          <a:p>
            <a:r>
              <a:rPr lang="es-CO" sz="3200" dirty="0" smtClean="0"/>
              <a:t>LIBROS DE CONTABILIDAD</a:t>
            </a:r>
          </a:p>
          <a:p>
            <a:r>
              <a:rPr lang="es-CO" sz="3200" dirty="0" smtClean="0"/>
              <a:t>Concepto</a:t>
            </a:r>
          </a:p>
          <a:p>
            <a:r>
              <a:rPr lang="es-CO" sz="3200" dirty="0" smtClean="0"/>
              <a:t>Libro Diario</a:t>
            </a:r>
          </a:p>
          <a:p>
            <a:r>
              <a:rPr lang="es-CO" sz="3200" dirty="0" smtClean="0"/>
              <a:t>Balance de Prueba</a:t>
            </a:r>
            <a:endParaRPr lang="es-CO" sz="3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41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1477962"/>
          </a:xfrm>
        </p:spPr>
        <p:txBody>
          <a:bodyPr>
            <a:normAutofit/>
          </a:bodyPr>
          <a:lstStyle/>
          <a:p>
            <a:r>
              <a:rPr lang="es-CO" dirty="0" smtClean="0"/>
              <a:t>LIBROS DE INVENTARIOS Y BALANCES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57400"/>
            <a:ext cx="8496944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 smtClean="0"/>
              <a:t>Corresponde </a:t>
            </a:r>
            <a:r>
              <a:rPr lang="es-CO" sz="3200" dirty="0"/>
              <a:t>al libro que de acuerdo al artículo 52 del Código de comercio, todo comerciante al iniciar el negocio y por lo menos una vez al año debe elaborar un inventario y un balance que le permitan conocer la situación del negocio, del cumplimiento de esta obligación deberá dejar constancia en este libro</a:t>
            </a:r>
            <a:r>
              <a:rPr lang="es-CO" dirty="0"/>
              <a:t>.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093296"/>
            <a:ext cx="2895600" cy="612304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99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6034682"/>
          </a:xfrm>
        </p:spPr>
        <p:txBody>
          <a:bodyPr>
            <a:normAutofit fontScale="90000"/>
          </a:bodyPr>
          <a:lstStyle/>
          <a:p>
            <a:r>
              <a:rPr lang="es-CO" sz="3600" b="1" dirty="0"/>
              <a:t>El inventario</a:t>
            </a:r>
            <a:r>
              <a:rPr lang="es-CO" sz="3600" dirty="0"/>
              <a:t>: Llamamos inventario a la relación detallada y pormenorizada de los valores, bienes y derechos así como de las obligaciones o deudas que posee una empresa al iniciar o finalizar sus operaciones y que les permiten determinar con exactitud su activo corriente, su activo no corriente, así como su pasivo corriente y el pasivo no corriente, para saber cuál es el capital con que cuenta la empresa el iniciar o finalizar sus actividades económicas</a:t>
            </a:r>
            <a:r>
              <a:rPr lang="es-CO" dirty="0"/>
              <a:t>.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165304"/>
            <a:ext cx="2895600" cy="540296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08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5602634"/>
          </a:xfrm>
        </p:spPr>
        <p:txBody>
          <a:bodyPr>
            <a:normAutofit/>
          </a:bodyPr>
          <a:lstStyle/>
          <a:p>
            <a:pPr algn="just"/>
            <a:r>
              <a:rPr lang="es-CO" sz="3200" b="1" dirty="0"/>
              <a:t>Inventario inicial:</a:t>
            </a:r>
            <a:r>
              <a:rPr lang="es-CO" sz="3200" dirty="0"/>
              <a:t> Llamado también inventario n° 1 o inventario de apertura, viene a ser la relación detallada de todos los bienes y valores, de los derechos y obligaciones que poseen los comerciantes o las empresas en general al empezar sus actividades económicas y comerciales y que nos permite saber el valor de nuestro activo y pasivo para determinar el capital inicial. </a:t>
            </a: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>  </a:t>
            </a:r>
            <a:endParaRPr lang="es-CO" sz="32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093296"/>
            <a:ext cx="2895600" cy="612304"/>
          </a:xfrm>
        </p:spPr>
        <p:txBody>
          <a:bodyPr>
            <a:normAutofit/>
          </a:bodyPr>
          <a:lstStyle/>
          <a:p>
            <a:r>
              <a:rPr lang="es-CO" dirty="0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848872" cy="5530626"/>
          </a:xfrm>
        </p:spPr>
        <p:txBody>
          <a:bodyPr>
            <a:noAutofit/>
          </a:bodyPr>
          <a:lstStyle/>
          <a:p>
            <a:pPr algn="just"/>
            <a:r>
              <a:rPr lang="es-CO" sz="3200" b="1" dirty="0"/>
              <a:t>Inventario de cierre</a:t>
            </a:r>
            <a:r>
              <a:rPr lang="es-CO" sz="3200" dirty="0"/>
              <a:t>: Llamado también final. Viene a ser la misma relación detallada de todos los bienes y valores así como de las obligaciones y compromisos que posee un comerciante o una empresa al finalizar su periodo económico; además, nos permite determinar las ganancias o pérdidas y consecuentemente el incremento del capital con las ganancias o la disminución con las pérdidas. </a:t>
            </a: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>  </a:t>
            </a:r>
            <a:endParaRPr lang="es-CO" sz="32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021288"/>
            <a:ext cx="2895600" cy="684312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32655"/>
            <a:ext cx="8486775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165304"/>
            <a:ext cx="2895600" cy="588640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922114"/>
          </a:xfrm>
        </p:spPr>
        <p:txBody>
          <a:bodyPr/>
          <a:lstStyle/>
          <a:p>
            <a:r>
              <a:rPr lang="es-CO" dirty="0" smtClean="0"/>
              <a:t>LIBRO DIARIO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057400"/>
            <a:ext cx="7488832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 smtClean="0"/>
              <a:t>Este </a:t>
            </a:r>
            <a:r>
              <a:rPr lang="es-CO" sz="3200" dirty="0"/>
              <a:t>libro permite detallar los comprobantes diarios en forma cronológica con el fin de obtener los datos resumidos para registrar el libro mayor y balances.</a:t>
            </a:r>
            <a:endParaRPr lang="es-CO" sz="32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165304"/>
            <a:ext cx="2895600" cy="540296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1477962"/>
          </a:xfrm>
        </p:spPr>
        <p:txBody>
          <a:bodyPr/>
          <a:lstStyle/>
          <a:p>
            <a:r>
              <a:rPr lang="es-CO" dirty="0"/>
              <a:t>Un asiento de diario incluye como mínimo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00808"/>
            <a:ext cx="7992888" cy="3744416"/>
          </a:xfrm>
        </p:spPr>
        <p:txBody>
          <a:bodyPr>
            <a:noAutofit/>
          </a:bodyPr>
          <a:lstStyle/>
          <a:p>
            <a:r>
              <a:rPr lang="es-CO" sz="2800" dirty="0" smtClean="0"/>
              <a:t>La </a:t>
            </a:r>
            <a:r>
              <a:rPr lang="es-CO" sz="2800" dirty="0"/>
              <a:t>fecha de la transacción o contabilización o ambas</a:t>
            </a:r>
          </a:p>
          <a:p>
            <a:r>
              <a:rPr lang="es-CO" sz="2800" dirty="0"/>
              <a:t>Los nombres o códigos de las cuentas que se debitan.</a:t>
            </a:r>
          </a:p>
          <a:p>
            <a:r>
              <a:rPr lang="es-CO" sz="2800" dirty="0"/>
              <a:t>Los nombres o códigos de las cuentas que se acreditan.</a:t>
            </a:r>
          </a:p>
          <a:p>
            <a:r>
              <a:rPr lang="es-CO" sz="2800" dirty="0"/>
              <a:t>El importe de cada débito y crédito</a:t>
            </a:r>
          </a:p>
          <a:p>
            <a:r>
              <a:rPr lang="es-CO" sz="2800" dirty="0"/>
              <a:t>Una explicación de la operación que se está registrando.</a:t>
            </a:r>
          </a:p>
          <a:p>
            <a:endParaRPr lang="es-CO" sz="2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309320"/>
            <a:ext cx="2895600" cy="432048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COLEGIO SAGRADA FAMILIA ALDEA PABLO VI     PROF: WILSON OSORIO CONTABILIDAD  </a:t>
            </a:r>
          </a:p>
          <a:p>
            <a:r>
              <a:rPr lang="es-CO" dirty="0" smtClean="0"/>
              <a:t>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51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7920880" cy="79208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EJEMPLO</a:t>
            </a:r>
            <a:br>
              <a:rPr lang="es-CO" dirty="0" smtClean="0"/>
            </a:br>
            <a:r>
              <a:rPr lang="es-CO" sz="3100" dirty="0"/>
              <a:t>Explicación: Por venta de </a:t>
            </a:r>
            <a:r>
              <a:rPr lang="es-CO" sz="3100" dirty="0" smtClean="0"/>
              <a:t>mercancías </a:t>
            </a:r>
            <a:r>
              <a:rPr lang="es-CO" sz="3100" dirty="0"/>
              <a:t>en </a:t>
            </a:r>
            <a:r>
              <a:rPr lang="es-CO" sz="3100" dirty="0" smtClean="0"/>
              <a:t>efectivo papelería por valor de $ 500</a:t>
            </a:r>
            <a:endParaRPr lang="es-CO" sz="3100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487861"/>
              </p:ext>
            </p:extLst>
          </p:nvPr>
        </p:nvGraphicFramePr>
        <p:xfrm>
          <a:off x="683568" y="2060848"/>
          <a:ext cx="7771185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237"/>
                <a:gridCol w="1554237"/>
                <a:gridCol w="1572048"/>
                <a:gridCol w="1536426"/>
                <a:gridCol w="1554237"/>
              </a:tblGrid>
              <a:tr h="924398">
                <a:tc>
                  <a:txBody>
                    <a:bodyPr/>
                    <a:lstStyle/>
                    <a:p>
                      <a:r>
                        <a:rPr lang="es-CO" dirty="0" smtClean="0"/>
                        <a:t>FECHA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N</a:t>
                      </a:r>
                      <a:r>
                        <a:rPr lang="es-CO" baseline="0" dirty="0" smtClean="0"/>
                        <a:t> CUENTA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CONCEPTO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DEBE (DEBITO)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HABER (CREDITO)</a:t>
                      </a:r>
                      <a:endParaRPr lang="es-CO" dirty="0"/>
                    </a:p>
                  </a:txBody>
                  <a:tcPr/>
                </a:tc>
              </a:tr>
              <a:tr h="924398"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r>
                        <a:rPr lang="es-CO" baseline="0" dirty="0" smtClean="0"/>
                        <a:t> DE ENERO DE 2012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110505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Caja</a:t>
                      </a:r>
                      <a:r>
                        <a:rPr lang="es-CO" baseline="0" dirty="0" smtClean="0"/>
                        <a:t> General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$ 500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92439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413526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Venta</a:t>
                      </a:r>
                      <a:r>
                        <a:rPr lang="es-CO" baseline="0" dirty="0" smtClean="0"/>
                        <a:t> de papel y cartón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$500</a:t>
                      </a:r>
                      <a:endParaRPr lang="es-CO" dirty="0"/>
                    </a:p>
                  </a:txBody>
                  <a:tcPr/>
                </a:tc>
              </a:tr>
              <a:tr h="75519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237312"/>
            <a:ext cx="2895600" cy="468288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COLEGIO SAGRADA FAMILIA ALDEA PABLO VI     PROF: WILSON OSORIO CONTABILIDAD  </a:t>
            </a:r>
          </a:p>
          <a:p>
            <a:r>
              <a:rPr lang="es-CO" dirty="0" smtClean="0"/>
              <a:t>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64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63408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LIBRO DIARIO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488832" cy="471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5949280"/>
            <a:ext cx="2895600" cy="588640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70609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LIBROS AUXILIARES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57400"/>
            <a:ext cx="792088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3200" dirty="0"/>
              <a:t>No requieren registro y se llevan en forma permanente y detallada por cada cuenta contable, son ejemplo de ellos el libro de caja, el libro de bancos, el libro de cuentas por cobrar entre otros.</a:t>
            </a:r>
            <a:endParaRPr lang="es-CO" sz="32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093296"/>
            <a:ext cx="2895600" cy="612304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79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219200"/>
            <a:ext cx="7685856" cy="697632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LIBROS DE CONTABILIDAD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325816" cy="4032448"/>
          </a:xfrm>
        </p:spPr>
        <p:txBody>
          <a:bodyPr/>
          <a:lstStyle/>
          <a:p>
            <a:pPr algn="just"/>
            <a:r>
              <a:rPr lang="es-CO" sz="3600" dirty="0"/>
              <a:t>Las personas obligadas a llevar contabilidad, deben registrar en la Cámara de comercio los Libros de contabilidad que por ley son obligatorios, y aquellos que considere necesarios</a:t>
            </a:r>
            <a:r>
              <a:rPr lang="es-CO" dirty="0"/>
              <a:t>: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831232" cy="450304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COLEGIO SAGRADA FAMILIA ALDEA PABLO VI     PROF: WILSON OSORIO CONTABILIDAD </a:t>
            </a:r>
          </a:p>
          <a:p>
            <a:r>
              <a:rPr lang="es-CO" dirty="0" smtClean="0"/>
              <a:t>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479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4450506"/>
          </a:xfrm>
        </p:spPr>
        <p:txBody>
          <a:bodyPr>
            <a:normAutofit/>
          </a:bodyPr>
          <a:lstStyle/>
          <a:p>
            <a:pPr algn="l"/>
            <a:r>
              <a:rPr lang="es-CO" sz="2800" dirty="0"/>
              <a:t>En ellos se </a:t>
            </a:r>
            <a:r>
              <a:rPr lang="es-CO" sz="2800" dirty="0" smtClean="0"/>
              <a:t>encuentra </a:t>
            </a:r>
            <a:r>
              <a:rPr lang="es-CO" sz="2800" dirty="0"/>
              <a:t>la información que sustenta los libros mayores y sus aspectos más importantes son:</a:t>
            </a:r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/>
              <a:t>Registro de las </a:t>
            </a:r>
            <a:r>
              <a:rPr lang="es-CO" sz="2800" dirty="0" smtClean="0"/>
              <a:t>operaciones cronológicamente</a:t>
            </a:r>
            <a:r>
              <a:rPr lang="es-CO" sz="2800" dirty="0"/>
              <a:t>.</a:t>
            </a:r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/>
              <a:t>Detalle de las actividad realizada.</a:t>
            </a:r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/>
              <a:t>Registro del valor del movimiento de cada subcuenta</a:t>
            </a:r>
            <a:endParaRPr lang="es-CO" sz="28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093296"/>
            <a:ext cx="2895600" cy="612304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43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418058"/>
          </a:xfrm>
        </p:spPr>
        <p:txBody>
          <a:bodyPr>
            <a:noAutofit/>
          </a:bodyPr>
          <a:lstStyle/>
          <a:p>
            <a:r>
              <a:rPr lang="es-CO" sz="2800" dirty="0" smtClean="0"/>
              <a:t>LIBRO DIARIO DE BANCOS</a:t>
            </a:r>
            <a:endParaRPr lang="es-C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96753"/>
            <a:ext cx="5857875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165304"/>
            <a:ext cx="2895600" cy="540296"/>
          </a:xfrm>
        </p:spPr>
        <p:txBody>
          <a:bodyPr>
            <a:normAutofit lnSpcReduction="10000"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6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0609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TIPOS DE LIBROS AUXILIARES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4962872"/>
          </a:xfrm>
        </p:spPr>
        <p:txBody>
          <a:bodyPr>
            <a:normAutofit lnSpcReduction="10000"/>
          </a:bodyPr>
          <a:lstStyle/>
          <a:p>
            <a:r>
              <a:rPr lang="es-CO" u="sng" dirty="0"/>
              <a:t>Cuentas de control</a:t>
            </a:r>
            <a:r>
              <a:rPr lang="es-CO" dirty="0"/>
              <a:t>: En estos libros se detalla y amplia la información de una cuenta en varias subcuentas, para evitar los inconvenientes que puede ocasionar el manejo de muchos registros individuales de una cuenta.</a:t>
            </a:r>
          </a:p>
          <a:p>
            <a:r>
              <a:rPr lang="es-CO" u="sng" dirty="0"/>
              <a:t>Subcuentas</a:t>
            </a:r>
            <a:r>
              <a:rPr lang="es-CO" dirty="0"/>
              <a:t>: Este es el que sustenta la información presentada en los libro mayores y diario y contiene los valores correspondientes a las subcuentas y sus auxiliares.</a:t>
            </a:r>
            <a:br>
              <a:rPr lang="es-CO" dirty="0"/>
            </a:br>
            <a:r>
              <a:rPr lang="es-CO" u="sng" dirty="0"/>
              <a:t>Auxiliar de compras y ventas</a:t>
            </a:r>
            <a:r>
              <a:rPr lang="es-CO" dirty="0"/>
              <a:t>: Las empresas utilizan auxiliares de compras y ventas donde se registran en forma detallada la información solicitada por la administración de impuestos.</a:t>
            </a:r>
          </a:p>
          <a:p>
            <a:r>
              <a:rPr lang="es-CO" u="sng" dirty="0"/>
              <a:t>Auxiliar de vencimientos</a:t>
            </a:r>
            <a:r>
              <a:rPr lang="es-CO" dirty="0"/>
              <a:t>: Este se lleva con el fin de saber las cuentas por pagar que se tiene con terceros y las cuentas por cobrar.</a:t>
            </a:r>
            <a:br>
              <a:rPr lang="es-CO" dirty="0"/>
            </a:br>
            <a:r>
              <a:rPr lang="es-CO" dirty="0"/>
              <a:t>También existen otros libros que tienen el resto de la información financiera de la empresa, como el libro de actas y registro de socios, el libro fiscal, el registro de facturación etc. </a:t>
            </a:r>
            <a:br>
              <a:rPr lang="es-CO" dirty="0"/>
            </a:br>
            <a:r>
              <a:rPr lang="es-CO" dirty="0"/>
              <a:t> </a:t>
            </a:r>
          </a:p>
          <a:p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2895600" cy="588640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03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0" y="620688"/>
            <a:ext cx="5029200" cy="864096"/>
          </a:xfrm>
        </p:spPr>
        <p:txBody>
          <a:bodyPr/>
          <a:lstStyle/>
          <a:p>
            <a:pPr algn="ctr"/>
            <a:r>
              <a:rPr lang="es-CO" dirty="0" smtClean="0"/>
              <a:t>LIBRO DE AUXILIAR DE CAJA </a:t>
            </a:r>
          </a:p>
          <a:p>
            <a:pPr algn="ctr"/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1" y="1562100"/>
            <a:ext cx="5616624" cy="44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www.la14.com/tiendala14/images/product_images/215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1800200" cy="24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237312"/>
            <a:ext cx="2895600" cy="468288"/>
          </a:xfrm>
        </p:spPr>
        <p:txBody>
          <a:bodyPr>
            <a:normAutofit fontScale="92500"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98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52928" cy="864096"/>
          </a:xfrm>
        </p:spPr>
        <p:txBody>
          <a:bodyPr>
            <a:normAutofit/>
          </a:bodyPr>
          <a:lstStyle/>
          <a:p>
            <a:r>
              <a:rPr lang="es-CO" dirty="0" smtClean="0"/>
              <a:t>OTROS LIBROS  CONTABLES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7920880" cy="5040560"/>
          </a:xfrm>
        </p:spPr>
        <p:txBody>
          <a:bodyPr>
            <a:normAutofit lnSpcReduction="10000"/>
          </a:bodyPr>
          <a:lstStyle/>
          <a:p>
            <a:r>
              <a:rPr lang="es-CO" sz="2800" dirty="0"/>
              <a:t>Libros de actas de asamblea general de socios y libro de registro de </a:t>
            </a:r>
            <a:r>
              <a:rPr lang="es-CO" sz="2800" dirty="0" smtClean="0"/>
              <a:t>socios </a:t>
            </a:r>
            <a:r>
              <a:rPr lang="es-CO" sz="2800" dirty="0"/>
              <a:t>o accionistas</a:t>
            </a:r>
            <a:r>
              <a:rPr lang="es-CO" sz="2800" dirty="0" smtClean="0"/>
              <a:t>.</a:t>
            </a:r>
          </a:p>
          <a:p>
            <a:r>
              <a:rPr lang="es-CO" sz="2800" dirty="0" smtClean="0"/>
              <a:t>Es obligación de toda sociedad que  cuente con los libros sociales. Conociendo los movimientos corporativos de la sociedad, como por ejemplo el incremento del capital social, el ingreso o retiro de algún accionista, etc.</a:t>
            </a:r>
          </a:p>
          <a:p>
            <a:pPr>
              <a:buFont typeface="Wingdings" pitchFamily="2" charset="2"/>
              <a:buChar char="q"/>
            </a:pPr>
            <a:r>
              <a:rPr lang="es-CO" sz="2800" dirty="0" smtClean="0"/>
              <a:t>1. Actas de Asamblea</a:t>
            </a:r>
          </a:p>
          <a:p>
            <a:pPr>
              <a:buFont typeface="Wingdings" pitchFamily="2" charset="2"/>
              <a:buChar char="q"/>
            </a:pPr>
            <a:r>
              <a:rPr lang="es-CO" sz="2800" dirty="0" smtClean="0"/>
              <a:t>2. Variaciones de Capital Social</a:t>
            </a:r>
          </a:p>
          <a:p>
            <a:pPr>
              <a:buFont typeface="Wingdings" pitchFamily="2" charset="2"/>
              <a:buChar char="q"/>
            </a:pPr>
            <a:r>
              <a:rPr lang="es-CO" sz="2800" dirty="0" smtClean="0"/>
              <a:t>3. Socios y Accionistas</a:t>
            </a:r>
          </a:p>
          <a:p>
            <a:pPr>
              <a:buFont typeface="Wingdings" pitchFamily="2" charset="2"/>
              <a:buChar char="q"/>
            </a:pPr>
            <a:endParaRPr lang="es-CO" sz="28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165304"/>
            <a:ext cx="2895600" cy="540296"/>
          </a:xfrm>
        </p:spPr>
        <p:txBody>
          <a:bodyPr>
            <a:normAutofit lnSpcReduction="10000"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9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620688"/>
            <a:ext cx="7272808" cy="6408712"/>
          </a:xfrm>
        </p:spPr>
        <p:txBody>
          <a:bodyPr>
            <a:normAutofit/>
          </a:bodyPr>
          <a:lstStyle/>
          <a:p>
            <a:r>
              <a:rPr lang="es-CO" sz="3200" dirty="0" smtClean="0"/>
              <a:t>El libro de actas de asamblea es el mas importante de una sociedad, ya  que ahí es plasmada los acuerdos y/o actas de asambleas celebradas por la Sociedad a partir de su constitución, esto en cumplimiento de lo dispuesto por el art  36 del código de comercio.</a:t>
            </a:r>
            <a:endParaRPr lang="es-CO" sz="32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093296"/>
            <a:ext cx="2895600" cy="612304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09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48872" cy="1477962"/>
          </a:xfrm>
        </p:spPr>
        <p:txBody>
          <a:bodyPr>
            <a:normAutofit/>
          </a:bodyPr>
          <a:lstStyle/>
          <a:p>
            <a:r>
              <a:rPr lang="es-CO" dirty="0" smtClean="0"/>
              <a:t>LIBRO DE ACTAS DE ASAMBLEA DE SOCIOS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4" y="1844824"/>
            <a:ext cx="82809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237312"/>
            <a:ext cx="2895600" cy="468288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COLEGIO SAGRADA FAMILIA ALDEA PABLO VI     PROF: WILSON OSORIO CONTABILIDAD  </a:t>
            </a:r>
          </a:p>
          <a:p>
            <a:r>
              <a:rPr lang="es-CO" dirty="0" smtClean="0"/>
              <a:t>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23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ACTA DE FUNDACION DE UNA EMPRESA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2057400"/>
            <a:ext cx="4176464" cy="3886200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/>
              <a:t>Un acta de constitución de </a:t>
            </a:r>
            <a:r>
              <a:rPr lang="es-CO" dirty="0"/>
              <a:t>u</a:t>
            </a:r>
            <a:r>
              <a:rPr lang="es-CO" dirty="0" smtClean="0"/>
              <a:t>na empresa o reunión de accionistas debe tener.</a:t>
            </a:r>
          </a:p>
          <a:p>
            <a:r>
              <a:rPr lang="es-CO" dirty="0" smtClean="0"/>
              <a:t>Fecha</a:t>
            </a:r>
          </a:p>
          <a:p>
            <a:r>
              <a:rPr lang="es-CO" dirty="0" smtClean="0"/>
              <a:t>Personas que participan </a:t>
            </a:r>
          </a:p>
          <a:p>
            <a:r>
              <a:rPr lang="es-CO" dirty="0" smtClean="0"/>
              <a:t>Puntos tocados</a:t>
            </a:r>
          </a:p>
          <a:p>
            <a:r>
              <a:rPr lang="es-CO" dirty="0" smtClean="0"/>
              <a:t>Articulación que la regula </a:t>
            </a:r>
          </a:p>
          <a:p>
            <a:r>
              <a:rPr lang="es-CO" dirty="0" smtClean="0"/>
              <a:t>Motivo de al </a:t>
            </a:r>
            <a:r>
              <a:rPr lang="es-CO" dirty="0" smtClean="0"/>
              <a:t>reunion</a:t>
            </a:r>
            <a:endParaRPr lang="es-CO" dirty="0" smtClean="0"/>
          </a:p>
          <a:p>
            <a:r>
              <a:rPr lang="es-CO" dirty="0" smtClean="0"/>
              <a:t>Decisiones tomadas </a:t>
            </a:r>
          </a:p>
          <a:p>
            <a:r>
              <a:rPr lang="es-CO" dirty="0" smtClean="0"/>
              <a:t>Firma de los que aprobaron dichas decisiones tomadas.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6724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165304"/>
            <a:ext cx="2895600" cy="540296"/>
          </a:xfrm>
        </p:spPr>
        <p:txBody>
          <a:bodyPr>
            <a:normAutofit lnSpcReduction="10000"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136904" cy="1477962"/>
          </a:xfrm>
        </p:spPr>
        <p:txBody>
          <a:bodyPr>
            <a:normAutofit/>
          </a:bodyPr>
          <a:lstStyle/>
          <a:p>
            <a:r>
              <a:rPr lang="es-CO" sz="3200" dirty="0" smtClean="0"/>
              <a:t>QUE ES UN BALANCE DE PRUEBA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57400"/>
            <a:ext cx="8280920" cy="3886200"/>
          </a:xfrm>
        </p:spPr>
        <p:txBody>
          <a:bodyPr/>
          <a:lstStyle/>
          <a:p>
            <a:r>
              <a:rPr lang="es-CO" dirty="0"/>
              <a:t>Si bien el artículo </a:t>
            </a:r>
            <a:r>
              <a:rPr lang="es-CO" dirty="0"/>
              <a:t>Ley 222 de 1995, Art. 242.</a:t>
            </a:r>
            <a:r>
              <a:rPr lang="es-CO" dirty="0" smtClean="0"/>
              <a:t> </a:t>
            </a:r>
            <a:r>
              <a:rPr lang="es-CO" dirty="0"/>
              <a:t>del Código de Comercio señalado por la consultante determina en el</a:t>
            </a:r>
          </a:p>
          <a:p>
            <a:r>
              <a:rPr lang="es-CO" dirty="0"/>
              <a:t>numeral 12 como una de las funciones del Síndico de la Quiebra "Rendir mensualmente un</a:t>
            </a:r>
          </a:p>
          <a:p>
            <a:r>
              <a:rPr lang="es-CO" dirty="0"/>
              <a:t>informe sobre los intereses que le han sido  confiados, acompañado del balance de prueba</a:t>
            </a:r>
          </a:p>
          <a:p>
            <a:r>
              <a:rPr lang="es-CO" dirty="0"/>
              <a:t>correspondiente al mismo período"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7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1368" y="404664"/>
            <a:ext cx="5681265" cy="2016224"/>
          </a:xfrm>
        </p:spPr>
        <p:txBody>
          <a:bodyPr>
            <a:noAutofit/>
          </a:bodyPr>
          <a:lstStyle/>
          <a:p>
            <a:r>
              <a:rPr lang="es-CO" sz="3200" b="1" dirty="0"/>
              <a:t>Quienes sean comerciantes están obligados a llevar libros de contabilidad</a:t>
            </a:r>
            <a:br>
              <a:rPr lang="es-CO" sz="3200" b="1" dirty="0"/>
            </a:b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7632848" cy="3810744"/>
          </a:xfrm>
        </p:spPr>
        <p:txBody>
          <a:bodyPr>
            <a:normAutofit fontScale="85000" lnSpcReduction="10000"/>
          </a:bodyPr>
          <a:lstStyle/>
          <a:p>
            <a:r>
              <a:rPr lang="es-CO" dirty="0"/>
              <a:t>Estos son los criterios básicos:</a:t>
            </a:r>
          </a:p>
          <a:p>
            <a:r>
              <a:rPr lang="es-CO" dirty="0"/>
              <a:t>La PN (Persona </a:t>
            </a:r>
            <a:r>
              <a:rPr lang="es-CO" dirty="0" smtClean="0"/>
              <a:t>Natural y personas </a:t>
            </a:r>
            <a:r>
              <a:rPr lang="es-CO" dirty="0" err="1" smtClean="0"/>
              <a:t>juridicas</a:t>
            </a:r>
            <a:r>
              <a:rPr lang="es-CO" dirty="0" smtClean="0"/>
              <a:t>) </a:t>
            </a:r>
            <a:r>
              <a:rPr lang="es-CO" dirty="0"/>
              <a:t>desarrolla </a:t>
            </a:r>
            <a:r>
              <a:rPr lang="es-CO" b="1" u="sng" dirty="0"/>
              <a:t>profesionalmente</a:t>
            </a:r>
            <a:r>
              <a:rPr lang="es-CO" dirty="0"/>
              <a:t> (</a:t>
            </a:r>
            <a:r>
              <a:rPr lang="es-CO" dirty="0" smtClean="0"/>
              <a:t>entiéndase </a:t>
            </a:r>
            <a:r>
              <a:rPr lang="es-CO" b="1" u="sng" dirty="0" smtClean="0"/>
              <a:t>habitualmente</a:t>
            </a:r>
            <a:r>
              <a:rPr lang="es-CO" b="1" u="sng" dirty="0"/>
              <a:t>)</a:t>
            </a:r>
            <a:r>
              <a:rPr lang="es-CO" dirty="0"/>
              <a:t> alguna actividad económica</a:t>
            </a:r>
          </a:p>
          <a:p>
            <a:r>
              <a:rPr lang="es-CO" dirty="0"/>
              <a:t>Dicha actividad es considerada por la ley como </a:t>
            </a:r>
            <a:r>
              <a:rPr lang="es-CO" i="1" dirty="0"/>
              <a:t>mercantil</a:t>
            </a:r>
            <a:r>
              <a:rPr lang="es-CO" dirty="0"/>
              <a:t> (o sea que está nombrada en el </a:t>
            </a:r>
            <a:r>
              <a:rPr lang="es-CO" u="sng" dirty="0">
                <a:hlinkClick r:id="rId2" action="ppaction://hlinkfile"/>
              </a:rPr>
              <a:t>art.20 del Cód. de Comercio</a:t>
            </a:r>
            <a:r>
              <a:rPr lang="es-CO" dirty="0"/>
              <a:t>)</a:t>
            </a:r>
          </a:p>
          <a:p>
            <a:r>
              <a:rPr lang="es-CO" dirty="0"/>
              <a:t>La actividad no está exonerada (o sea que se menciona en el </a:t>
            </a:r>
            <a:r>
              <a:rPr lang="es-CO" u="sng" dirty="0">
                <a:hlinkClick r:id="rId2" action="ppaction://hlinkfile"/>
              </a:rPr>
              <a:t>art.23 del Código de Comercio</a:t>
            </a:r>
            <a:r>
              <a:rPr lang="es-CO" dirty="0"/>
              <a:t>). Importante: entre ellas figuran el ejercicio de las profesiones liberales, o las actividades agrícolas y ganaderas primarias.</a:t>
            </a:r>
          </a:p>
          <a:p>
            <a:r>
              <a:rPr lang="es-CO" dirty="0"/>
              <a:t>Cumplir con estos criterios convierte a la PN en comerciante, y por tanto está obligado a inscribirse en Cámara de Comercio y a llevar Libros de Contabilidad (</a:t>
            </a:r>
            <a:r>
              <a:rPr lang="es-CO" u="sng" dirty="0">
                <a:hlinkClick r:id="rId2" action="ppaction://hlinkfile"/>
              </a:rPr>
              <a:t>ver art.10 y 19 del Código de Comercio</a:t>
            </a:r>
            <a:r>
              <a:rPr lang="es-CO" dirty="0"/>
              <a:t>).</a:t>
            </a:r>
          </a:p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08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219200"/>
            <a:ext cx="7685856" cy="697632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LIBRO MAYOR Y BALANCES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325816" cy="40324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CO" sz="3800" dirty="0"/>
              <a:t>Es el resumen del movimiento mensual de las cuentas, sirve para extraer de allí los Balances </a:t>
            </a:r>
            <a:r>
              <a:rPr lang="es-CO" sz="3800" dirty="0" smtClean="0"/>
              <a:t>Generales, </a:t>
            </a:r>
            <a:r>
              <a:rPr lang="es-CO" sz="3800" dirty="0"/>
              <a:t>de </a:t>
            </a:r>
            <a:r>
              <a:rPr lang="es-CO" sz="3800" dirty="0"/>
              <a:t>P</a:t>
            </a:r>
            <a:r>
              <a:rPr lang="es-CO" sz="3800" dirty="0" smtClean="0"/>
              <a:t>rueba  y Estados </a:t>
            </a:r>
            <a:r>
              <a:rPr lang="es-CO" sz="3800" dirty="0"/>
              <a:t>de </a:t>
            </a:r>
            <a:r>
              <a:rPr lang="es-CO" sz="3800" dirty="0" smtClean="0"/>
              <a:t>Resultados.</a:t>
            </a:r>
          </a:p>
          <a:p>
            <a:r>
              <a:rPr lang="es-CO" sz="3800" b="1" dirty="0"/>
              <a:t>Las partes que integran el Mayor y Balances son:</a:t>
            </a:r>
            <a:endParaRPr lang="es-CO" sz="3800" dirty="0"/>
          </a:p>
          <a:p>
            <a:r>
              <a:rPr lang="es-CO" sz="3800" b="1" dirty="0"/>
              <a:t> </a:t>
            </a:r>
            <a:endParaRPr lang="es-CO" sz="3800" dirty="0"/>
          </a:p>
          <a:p>
            <a:pPr algn="just"/>
            <a:r>
              <a:rPr lang="es-CO" sz="3800" b="1" u="sng" dirty="0" smtClean="0"/>
              <a:t>Número </a:t>
            </a:r>
            <a:r>
              <a:rPr lang="es-CO" sz="3800" b="1" u="sng" dirty="0"/>
              <a:t>del folio del mayor</a:t>
            </a:r>
            <a:r>
              <a:rPr lang="es-CO" sz="3800" b="1" dirty="0"/>
              <a:t>: es el número consecutivo que le corresponde a la hoja del mayor donde se realiza el resumen.</a:t>
            </a:r>
            <a:endParaRPr lang="es-CO" sz="3800" dirty="0"/>
          </a:p>
          <a:p>
            <a:r>
              <a:rPr lang="es-CO" sz="3800" b="1" dirty="0"/>
              <a:t> </a:t>
            </a:r>
            <a:endParaRPr lang="es-CO" sz="3800" dirty="0"/>
          </a:p>
          <a:p>
            <a:pPr algn="just"/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5877272"/>
            <a:ext cx="3263280" cy="594320"/>
          </a:xfrm>
        </p:spPr>
        <p:txBody>
          <a:bodyPr>
            <a:normAutofit/>
          </a:bodyPr>
          <a:lstStyle/>
          <a:p>
            <a:r>
              <a:rPr lang="es-CO" dirty="0" smtClean="0"/>
              <a:t>COLEGIO SAGRADA FAMILIA ALDEA PABLO VI    </a:t>
            </a:r>
          </a:p>
          <a:p>
            <a:r>
              <a:rPr lang="es-CO" dirty="0" smtClean="0"/>
              <a:t> PROF: WILSON OSORIO CONTABILIDAD  </a:t>
            </a:r>
          </a:p>
          <a:p>
            <a:r>
              <a:rPr lang="es-CO" dirty="0" smtClean="0"/>
              <a:t>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78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75134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u="sng" dirty="0" smtClean="0"/>
              <a:t>Código y nombre de la cuenta</a:t>
            </a:r>
            <a:r>
              <a:rPr lang="es-CO" sz="2400" b="1" dirty="0" smtClean="0"/>
              <a:t>: en estas columnas se anotan el código y nombre de la cuenta de mayor.</a:t>
            </a:r>
            <a:endParaRPr lang="es-CO" sz="2400" dirty="0" smtClean="0"/>
          </a:p>
          <a:p>
            <a:r>
              <a:rPr lang="es-CO" sz="2400" b="1" dirty="0" smtClean="0"/>
              <a:t> </a:t>
            </a:r>
            <a:endParaRPr lang="es-CO" sz="2400" dirty="0" smtClean="0"/>
          </a:p>
          <a:p>
            <a:r>
              <a:rPr lang="es-CO" sz="2400" b="1" u="sng" dirty="0" smtClean="0"/>
              <a:t>Saldo del mes anterio</a:t>
            </a:r>
            <a:r>
              <a:rPr lang="es-CO" sz="2400" b="1" dirty="0" smtClean="0"/>
              <a:t>r: en estas columnas se registran los valores débitos o créditos que presentan las cuentas mayores en el mes anterior al mes que se está mayorizando.</a:t>
            </a:r>
            <a:endParaRPr lang="es-CO" sz="2400" dirty="0" smtClean="0"/>
          </a:p>
          <a:p>
            <a:r>
              <a:rPr lang="es-CO" sz="2400" b="1" dirty="0" smtClean="0"/>
              <a:t> </a:t>
            </a:r>
            <a:endParaRPr lang="es-CO" sz="2400" dirty="0" smtClean="0"/>
          </a:p>
          <a:p>
            <a:r>
              <a:rPr lang="es-CO" sz="2400" b="1" u="sng" dirty="0" smtClean="0"/>
              <a:t>Movimiento del mes</a:t>
            </a:r>
            <a:r>
              <a:rPr lang="es-CO" sz="2400" b="1" dirty="0" smtClean="0"/>
              <a:t>: se dispone de dos columnas Debe y Haber que recibirán los débitos y créditos del movimiento del mes.</a:t>
            </a:r>
            <a:endParaRPr lang="es-CO" sz="2400" dirty="0" smtClean="0"/>
          </a:p>
          <a:p>
            <a:r>
              <a:rPr lang="es-CO" sz="2400" b="1" dirty="0" smtClean="0"/>
              <a:t> </a:t>
            </a:r>
            <a:endParaRPr lang="es-CO" sz="2400" dirty="0" smtClean="0"/>
          </a:p>
          <a:p>
            <a:r>
              <a:rPr lang="es-CO" sz="2400" b="1" u="sng" dirty="0" smtClean="0"/>
              <a:t>Saldo del mes siguiente</a:t>
            </a:r>
            <a:r>
              <a:rPr lang="es-CO" sz="2400" b="1" dirty="0" smtClean="0"/>
              <a:t>: en estas columnas se registran los valores débitos o créditos resultantes de sumar y restar los movimientos al saldo anterior.</a:t>
            </a:r>
            <a:endParaRPr lang="es-CO" sz="24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237312"/>
            <a:ext cx="2895600" cy="468289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COLEGIO SAGRADA FAMILIA ALDEA PABLO VI     PROF: WILSON OSORIO CONTABILIDAD  </a:t>
            </a:r>
          </a:p>
          <a:p>
            <a:r>
              <a:rPr lang="es-CO" dirty="0" smtClean="0"/>
              <a:t>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24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490066"/>
          </a:xfrm>
        </p:spPr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sz="3600" dirty="0" smtClean="0"/>
              <a:t>LIBRO MAYOR Y DE BALANCE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1026" name="Picture 2" descr="C:\Users\wilson\Desktop\may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909637"/>
            <a:ext cx="64579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237312"/>
            <a:ext cx="2895600" cy="468288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COLEGIO SAGRADA FAMILIA ALDEA PABLO VI     PROF: WILSON OSORIO CONTABILIDAD  </a:t>
            </a:r>
          </a:p>
          <a:p>
            <a:r>
              <a:rPr lang="es-CO" dirty="0" smtClean="0"/>
              <a:t>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04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1477962"/>
          </a:xfrm>
        </p:spPr>
        <p:txBody>
          <a:bodyPr>
            <a:normAutofit/>
          </a:bodyPr>
          <a:lstStyle/>
          <a:p>
            <a:r>
              <a:rPr lang="es-CO" b="1" dirty="0"/>
              <a:t>El procedimiento para mayorizar es el siguiente: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57400"/>
            <a:ext cx="8424936" cy="43959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CO" b="1" dirty="0" smtClean="0"/>
              <a:t>Los </a:t>
            </a:r>
            <a:r>
              <a:rPr lang="es-CO" b="1" dirty="0"/>
              <a:t>totales de cada cuenta obtenidos en el libro Diario </a:t>
            </a:r>
            <a:r>
              <a:rPr lang="es-CO" b="1" dirty="0" smtClean="0"/>
              <a:t>Multicolumnar </a:t>
            </a:r>
            <a:r>
              <a:rPr lang="es-CO" b="1" dirty="0"/>
              <a:t>al finalizar el mes son trasladados a la respectiva cuenta del mayor en las columnas </a:t>
            </a:r>
            <a:r>
              <a:rPr lang="es-CO" b="1" i="1" dirty="0"/>
              <a:t>débitos </a:t>
            </a:r>
            <a:r>
              <a:rPr lang="es-CO" b="1" dirty="0"/>
              <a:t>y </a:t>
            </a:r>
            <a:r>
              <a:rPr lang="es-CO" b="1" i="1" dirty="0"/>
              <a:t>créditos </a:t>
            </a:r>
            <a:r>
              <a:rPr lang="es-CO" b="1" dirty="0"/>
              <a:t>del movimiento del mes</a:t>
            </a:r>
            <a:r>
              <a:rPr lang="es-CO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CO" b="1" dirty="0" smtClean="0"/>
              <a:t>El </a:t>
            </a:r>
            <a:r>
              <a:rPr lang="es-CO" b="1" dirty="0"/>
              <a:t>saldo de cada cuenta mayor de naturaleza débito al finalizar el mes se obtiene sumando al saldo anterior el movimiento de la misma en la columna </a:t>
            </a:r>
            <a:r>
              <a:rPr lang="es-CO" b="1" i="1" dirty="0"/>
              <a:t>debe </a:t>
            </a:r>
            <a:r>
              <a:rPr lang="es-CO" b="1" dirty="0"/>
              <a:t>y restando del saldo el movimiento de la columna </a:t>
            </a:r>
            <a:r>
              <a:rPr lang="es-CO" b="1" i="1" dirty="0"/>
              <a:t>haber</a:t>
            </a:r>
            <a:endParaRPr lang="es-CO" dirty="0"/>
          </a:p>
          <a:p>
            <a:r>
              <a:rPr lang="es-CO" dirty="0"/>
              <a:t> 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7704856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093296"/>
            <a:ext cx="2895600" cy="612304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83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477962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2700" b="1" dirty="0" smtClean="0"/>
              <a:t>El </a:t>
            </a:r>
            <a:r>
              <a:rPr lang="es-CO" sz="2700" b="1" dirty="0"/>
              <a:t>saldo de cada cuenta mayor de naturaleza crédito al finalizar el mes se obtiene sumando al saldo anterior el movimiento de la misma en la columna </a:t>
            </a:r>
            <a:r>
              <a:rPr lang="es-CO" sz="2700" b="1" i="1" dirty="0"/>
              <a:t>haber </a:t>
            </a:r>
            <a:r>
              <a:rPr lang="es-CO" sz="2700" b="1" dirty="0"/>
              <a:t>y restando del saldo el movimiento de la columna </a:t>
            </a:r>
            <a:r>
              <a:rPr lang="es-CO" sz="2700" b="1" i="1" dirty="0"/>
              <a:t>debe.</a:t>
            </a:r>
            <a:endParaRPr lang="es-CO" sz="2700" dirty="0"/>
          </a:p>
        </p:txBody>
      </p:sp>
      <p:pic>
        <p:nvPicPr>
          <p:cNvPr id="4098" name="Picture 2" descr="http://fccea.unicauca.edu.co/old/fcf/archivos/saldocred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69847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021288"/>
            <a:ext cx="2895600" cy="684312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85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 descr="C:\Users\wilson\Desktop\Mayor_y_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1"/>
            <a:ext cx="7848872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8600" y="6093296"/>
            <a:ext cx="2895600" cy="612304"/>
          </a:xfrm>
        </p:spPr>
        <p:txBody>
          <a:bodyPr>
            <a:normAutofit/>
          </a:bodyPr>
          <a:lstStyle/>
          <a:p>
            <a:r>
              <a:rPr lang="es-CO" smtClean="0"/>
              <a:t>COLEGIO SAGRADA FAMILIA ALDEA PABLO VI     PROF: WILSON OSORIO CONTABILIDAD  MEDELLIN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0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TC010274802[[fn=Tema Luz de fuego]]</Template>
  <TotalTime>238</TotalTime>
  <Words>1239</Words>
  <Application>Microsoft Office PowerPoint</Application>
  <PresentationFormat>Presentación en pantalla (4:3)</PresentationFormat>
  <Paragraphs>128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Firelight</vt:lpstr>
      <vt:lpstr>PRIMER PERIODO</vt:lpstr>
      <vt:lpstr>LIBROS DE CONTABILIDAD</vt:lpstr>
      <vt:lpstr>Quienes sean comerciantes están obligados a llevar libros de contabilidad </vt:lpstr>
      <vt:lpstr>LIBRO MAYOR Y BALANCES</vt:lpstr>
      <vt:lpstr>Presentación de PowerPoint</vt:lpstr>
      <vt:lpstr> LIBRO MAYOR Y DE BALANCE</vt:lpstr>
      <vt:lpstr>El procedimiento para mayorizar es el siguiente:</vt:lpstr>
      <vt:lpstr>El saldo de cada cuenta mayor de naturaleza crédito al finalizar el mes se obtiene sumando al saldo anterior el movimiento de la misma en la columna haber y restando del saldo el movimiento de la columna debe.</vt:lpstr>
      <vt:lpstr>Presentación de PowerPoint</vt:lpstr>
      <vt:lpstr>LIBROS DE INVENTARIOS Y BALANCES </vt:lpstr>
      <vt:lpstr>El inventario: Llamamos inventario a la relación detallada y pormenorizada de los valores, bienes y derechos así como de las obligaciones o deudas que posee una empresa al iniciar o finalizar sus operaciones y que les permiten determinar con exactitud su activo corriente, su activo no corriente, así como su pasivo corriente y el pasivo no corriente, para saber cuál es el capital con que cuenta la empresa el iniciar o finalizar sus actividades económicas.</vt:lpstr>
      <vt:lpstr>Inventario inicial: Llamado también inventario n° 1 o inventario de apertura, viene a ser la relación detallada de todos los bienes y valores, de los derechos y obligaciones que poseen los comerciantes o las empresas en general al empezar sus actividades económicas y comerciales y que nos permite saber el valor de nuestro activo y pasivo para determinar el capital inicial.    </vt:lpstr>
      <vt:lpstr>Inventario de cierre: Llamado también final. Viene a ser la misma relación detallada de todos los bienes y valores así como de las obligaciones y compromisos que posee un comerciante o una empresa al finalizar su periodo económico; además, nos permite determinar las ganancias o pérdidas y consecuentemente el incremento del capital con las ganancias o la disminución con las pérdidas.    </vt:lpstr>
      <vt:lpstr>Presentación de PowerPoint</vt:lpstr>
      <vt:lpstr>LIBRO DIARIO</vt:lpstr>
      <vt:lpstr>Un asiento de diario incluye como mínimo</vt:lpstr>
      <vt:lpstr>EJEMPLO Explicación: Por venta de mercancías en efectivo papelería por valor de $ 500</vt:lpstr>
      <vt:lpstr>LIBRO DIARIO</vt:lpstr>
      <vt:lpstr>LIBROS AUXILIARES</vt:lpstr>
      <vt:lpstr>En ellos se encuentra la información que sustenta los libros mayores y sus aspectos más importantes son: Registro de las operaciones cronológicamente. Detalle de las actividad realizada. Registro del valor del movimiento de cada subcuenta</vt:lpstr>
      <vt:lpstr>LIBRO DIARIO DE BANCOS</vt:lpstr>
      <vt:lpstr>TIPOS DE LIBROS AUXILIARES</vt:lpstr>
      <vt:lpstr>Presentación de PowerPoint</vt:lpstr>
      <vt:lpstr>OTROS LIBROS  CONTABLES</vt:lpstr>
      <vt:lpstr>Presentación de PowerPoint</vt:lpstr>
      <vt:lpstr>LIBRO DE ACTAS DE ASAMBLEA DE SOCIOS</vt:lpstr>
      <vt:lpstr>ACTA DE FUNDACION DE UNA EMPRESA</vt:lpstr>
      <vt:lpstr>QUE ES UN BALANCE DE PRUEBA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LIBROS DE CONTABILIDAD</dc:title>
  <dc:creator>wilson</dc:creator>
  <cp:lastModifiedBy>wilson</cp:lastModifiedBy>
  <cp:revision>23</cp:revision>
  <dcterms:created xsi:type="dcterms:W3CDTF">2012-02-06T15:29:47Z</dcterms:created>
  <dcterms:modified xsi:type="dcterms:W3CDTF">2012-02-06T19:28:30Z</dcterms:modified>
</cp:coreProperties>
</file>