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65" r:id="rId9"/>
    <p:sldId id="259" r:id="rId10"/>
    <p:sldId id="258" r:id="rId11"/>
    <p:sldId id="266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F446EC-0CE9-48F7-AFA9-DAB7760B3154}" type="datetimeFigureOut">
              <a:rPr lang="es-CO" smtClean="0"/>
              <a:t>09/02/2012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76FB14-4819-4B52-B720-CF8E5CA4C331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digodeComercio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encie.com/persona-juridica.html" TargetMode="External"/><Relationship Id="rId2" Type="http://schemas.openxmlformats.org/officeDocument/2006/relationships/hyperlink" Target="http://www.gerencie.com/persona-natura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digodeComercio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PLAN DE AREA DE LEGISLACION COMERCIAL PRIMER PERIODO</a:t>
            </a:r>
            <a:br>
              <a:rPr lang="es-CO" dirty="0" smtClean="0">
                <a:solidFill>
                  <a:schemeClr val="tx1"/>
                </a:solidFill>
              </a:rPr>
            </a:br>
            <a:r>
              <a:rPr lang="es-CO" dirty="0" smtClean="0">
                <a:solidFill>
                  <a:schemeClr val="tx1"/>
                </a:solidFill>
              </a:rPr>
              <a:t>GRADO ONCE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200800" cy="3312368"/>
          </a:xfrm>
        </p:spPr>
        <p:txBody>
          <a:bodyPr>
            <a:normAutofit/>
          </a:bodyPr>
          <a:lstStyle/>
          <a:p>
            <a:pPr marL="457200" indent="-457200" algn="l">
              <a:buClrTx/>
              <a:buFont typeface="Wingdings" pitchFamily="2" charset="2"/>
              <a:buChar char="q"/>
            </a:pPr>
            <a:r>
              <a:rPr lang="es-CO" sz="3200" dirty="0" smtClean="0">
                <a:solidFill>
                  <a:schemeClr val="tx1"/>
                </a:solidFill>
              </a:rPr>
              <a:t>COMERCIANTES Y ACTIVIDAD MERCANTIL</a:t>
            </a:r>
          </a:p>
          <a:p>
            <a:pPr marL="457200" indent="-457200" algn="l">
              <a:buClrTx/>
              <a:buFont typeface="Wingdings" pitchFamily="2" charset="2"/>
              <a:buChar char="q"/>
            </a:pPr>
            <a:r>
              <a:rPr lang="es-CO" sz="3200" dirty="0" smtClean="0">
                <a:solidFill>
                  <a:schemeClr val="tx1"/>
                </a:solidFill>
              </a:rPr>
              <a:t>REGISTO MERCANTIL Y LICENCIA DE FUNCIONAMIENTO</a:t>
            </a:r>
          </a:p>
          <a:p>
            <a:pPr marL="457200" indent="-457200" algn="l">
              <a:buClrTx/>
              <a:buFont typeface="Wingdings" pitchFamily="2" charset="2"/>
              <a:buChar char="q"/>
            </a:pPr>
            <a:r>
              <a:rPr lang="es-CO" sz="3200" dirty="0" smtClean="0">
                <a:solidFill>
                  <a:schemeClr val="tx1"/>
                </a:solidFill>
              </a:rPr>
              <a:t>LIBROS DE COMERCIANTES</a:t>
            </a:r>
          </a:p>
          <a:p>
            <a:pPr marL="457200" indent="-457200" algn="l">
              <a:buClrTx/>
              <a:buFont typeface="Wingdings" pitchFamily="2" charset="2"/>
              <a:buChar char="q"/>
            </a:pPr>
            <a:endParaRPr lang="es-CO" sz="3200" dirty="0"/>
          </a:p>
          <a:p>
            <a:pPr algn="l">
              <a:buClrTx/>
            </a:pP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3939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capital limitado sólo a lo que pueda aportar el dueño.</a:t>
            </a:r>
          </a:p>
          <a:p>
            <a:r>
              <a:rPr lang="es-CO" sz="3200" dirty="0">
                <a:solidFill>
                  <a:schemeClr val="tx1"/>
                </a:solidFill>
              </a:rPr>
              <a:t>presenta menos posibilidades de poder acceder a créditos financieros, los bancos o entidades financieras se muestran menos dispuestos a conceder préstamos a Personas Naturales.</a:t>
            </a:r>
          </a:p>
          <a:p>
            <a:r>
              <a:rPr lang="es-CO" sz="3200" dirty="0">
                <a:solidFill>
                  <a:schemeClr val="tx1"/>
                </a:solidFill>
              </a:rPr>
              <a:t>falta de continuidad en caso de incapacidad del dueño.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2810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464496"/>
          </a:xfrm>
        </p:spPr>
        <p:txBody>
          <a:bodyPr>
            <a:noAutofit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Persona Jurídica es una empresa que ejerce derechos y cumple obligaciones a nombre de ésta.</a:t>
            </a:r>
          </a:p>
          <a:p>
            <a:r>
              <a:rPr lang="es-CO" sz="3200" dirty="0">
                <a:solidFill>
                  <a:schemeClr val="tx1"/>
                </a:solidFill>
              </a:rPr>
              <a:t>Lo que implica que las deudas u obligaciones que pueda contraer la empresa, están garantizadas y se limitan sólo a los bienes que pueda tener la empresa a su nombre (tanto capital como patrimonio).</a:t>
            </a:r>
          </a:p>
          <a:p>
            <a:pPr marL="0" indent="0">
              <a:buNone/>
            </a:pPr>
            <a:r>
              <a:rPr lang="es-CO" sz="3200" dirty="0">
                <a:solidFill>
                  <a:schemeClr val="tx1"/>
                </a:solidFill>
              </a:rPr>
              <a:t/>
            </a:r>
            <a:br>
              <a:rPr lang="es-CO" sz="3200" dirty="0">
                <a:solidFill>
                  <a:schemeClr val="tx1"/>
                </a:solidFill>
              </a:rPr>
            </a:br>
            <a:r>
              <a:rPr lang="es-CO" sz="3200" dirty="0"/>
              <a:t/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26352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tx1"/>
                </a:solidFill>
              </a:rPr>
              <a:t>Persona Jurídica</a:t>
            </a:r>
            <a:br>
              <a:rPr lang="es-CO" dirty="0">
                <a:solidFill>
                  <a:schemeClr val="tx1"/>
                </a:solidFill>
              </a:rPr>
            </a:b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r>
              <a:rPr lang="es-CO" sz="3200" b="1" u="sng" dirty="0">
                <a:solidFill>
                  <a:schemeClr val="tx1"/>
                </a:solidFill>
                <a:hlinkClick r:id="rId2" action="ppaction://hlinkfile"/>
              </a:rPr>
              <a:t>artículo 10 del Código de comercio colombiano</a:t>
            </a:r>
            <a:r>
              <a:rPr lang="es-CO" sz="3200" dirty="0">
                <a:solidFill>
                  <a:schemeClr val="tx1"/>
                </a:solidFill>
              </a:rPr>
              <a:t>, “son comerciantes las personas </a:t>
            </a:r>
            <a:r>
              <a:rPr lang="es-CO" sz="3200" dirty="0" smtClean="0">
                <a:solidFill>
                  <a:schemeClr val="tx1"/>
                </a:solidFill>
              </a:rPr>
              <a:t>que </a:t>
            </a:r>
            <a:r>
              <a:rPr lang="es-CO" sz="3200" b="1" dirty="0" smtClean="0">
                <a:solidFill>
                  <a:schemeClr val="tx1"/>
                </a:solidFill>
              </a:rPr>
              <a:t>profesionalmente</a:t>
            </a:r>
            <a:r>
              <a:rPr lang="es-CO" sz="3200" dirty="0">
                <a:solidFill>
                  <a:schemeClr val="tx1"/>
                </a:solidFill>
              </a:rPr>
              <a:t> se ocupan en alguna de las actividades que la ley considera mercantiles. La calidad de comerciante se adquiere aunque la actividad mercantil se ejerza por medio de apoderado, intermediario o interpuesta persona”. </a:t>
            </a:r>
            <a:endParaRPr lang="es-CO" sz="32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Concepto y definición de comerciante.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lnSpcReduction="10000"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Comerciantes es pues, aquella </a:t>
            </a:r>
            <a:r>
              <a:rPr lang="es-CO" sz="3200" dirty="0">
                <a:solidFill>
                  <a:schemeClr val="tx1"/>
                </a:solidFill>
                <a:hlinkClick r:id="rId2"/>
              </a:rPr>
              <a:t>Persona natural</a:t>
            </a:r>
            <a:r>
              <a:rPr lang="es-CO" sz="3200" dirty="0">
                <a:solidFill>
                  <a:schemeClr val="tx1"/>
                </a:solidFill>
              </a:rPr>
              <a:t> o </a:t>
            </a:r>
            <a:r>
              <a:rPr lang="es-CO" sz="3200" dirty="0">
                <a:solidFill>
                  <a:schemeClr val="tx1"/>
                </a:solidFill>
                <a:hlinkClick r:id="rId3"/>
              </a:rPr>
              <a:t>Persona jurídica</a:t>
            </a:r>
            <a:r>
              <a:rPr lang="es-CO" sz="3200" dirty="0">
                <a:solidFill>
                  <a:schemeClr val="tx1"/>
                </a:solidFill>
              </a:rPr>
              <a:t> que voluntariamente, y de forma regular y profesionalmente, desarrolla un acto jurídico considerado como mercantil por la </a:t>
            </a:r>
            <a:r>
              <a:rPr lang="es-CO" sz="3200" dirty="0" smtClean="0">
                <a:solidFill>
                  <a:schemeClr val="tx1"/>
                </a:solidFill>
              </a:rPr>
              <a:t>ley.</a:t>
            </a:r>
          </a:p>
          <a:p>
            <a:r>
              <a:rPr lang="es-CO" sz="3200" b="1" dirty="0">
                <a:solidFill>
                  <a:schemeClr val="tx1"/>
                </a:solidFill>
              </a:rPr>
              <a:t>Actividades mercantiles</a:t>
            </a:r>
            <a:r>
              <a:rPr lang="es-CO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sz="3200" dirty="0">
                <a:solidFill>
                  <a:schemeClr val="tx1"/>
                </a:solidFill>
              </a:rPr>
              <a:t>el </a:t>
            </a:r>
            <a:r>
              <a:rPr lang="es-CO" sz="3200" u="sng" dirty="0">
                <a:solidFill>
                  <a:schemeClr val="tx1"/>
                </a:solidFill>
                <a:hlinkClick r:id="rId4" action="ppaction://hlinkfile"/>
              </a:rPr>
              <a:t>artículo 20 del Código </a:t>
            </a:r>
            <a:r>
              <a:rPr lang="es-CO" sz="3200" dirty="0">
                <a:solidFill>
                  <a:schemeClr val="tx1"/>
                </a:solidFill>
              </a:rPr>
              <a:t>de comercio, enumera cada una de las actividades que la ley considera como mercantiles:</a:t>
            </a:r>
            <a:endParaRPr lang="es-CO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392488"/>
          </a:xfrm>
        </p:spPr>
        <p:txBody>
          <a:bodyPr>
            <a:normAutofit fontScale="92500" lnSpcReduction="20000"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Persona </a:t>
            </a:r>
            <a:r>
              <a:rPr lang="es-CO" sz="3200" dirty="0" smtClean="0">
                <a:solidFill>
                  <a:schemeClr val="tx1"/>
                </a:solidFill>
              </a:rPr>
              <a:t>Natural</a:t>
            </a:r>
          </a:p>
          <a:p>
            <a:r>
              <a:rPr lang="es-CO" sz="3800" dirty="0" smtClean="0">
                <a:solidFill>
                  <a:schemeClr val="tx1"/>
                </a:solidFill>
              </a:rPr>
              <a:t>Es </a:t>
            </a:r>
            <a:r>
              <a:rPr lang="es-CO" sz="3800" dirty="0">
                <a:solidFill>
                  <a:schemeClr val="tx1"/>
                </a:solidFill>
              </a:rPr>
              <a:t>una persona humana que ejerce derechos y cumple obligaciones a título personal.</a:t>
            </a:r>
          </a:p>
          <a:p>
            <a:r>
              <a:rPr lang="es-CO" sz="3800" dirty="0">
                <a:solidFill>
                  <a:schemeClr val="tx1"/>
                </a:solidFill>
              </a:rPr>
              <a:t>Al constituir una empresa como Persona Natural, la persona asume a título personal todos los derechos y obligaciones de la empresa</a:t>
            </a:r>
            <a:r>
              <a:rPr lang="es-CO" sz="3800" dirty="0" smtClean="0">
                <a:solidFill>
                  <a:schemeClr val="tx1"/>
                </a:solidFill>
              </a:rPr>
              <a:t>.</a:t>
            </a:r>
            <a:r>
              <a:rPr lang="es-CO" sz="3800" dirty="0">
                <a:solidFill>
                  <a:schemeClr val="tx1"/>
                </a:solidFill>
              </a:rPr>
              <a:t/>
            </a:r>
            <a:br>
              <a:rPr lang="es-CO" sz="3800" dirty="0">
                <a:solidFill>
                  <a:schemeClr val="tx1"/>
                </a:solidFill>
              </a:rPr>
            </a:br>
            <a:endParaRPr lang="es-CO" sz="38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tx1"/>
                </a:solidFill>
              </a:rPr>
              <a:t>Una empresa puede estar constituida legalmente como Persona Natural o Persona Jurídica.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lnSpcReduction="10000"/>
          </a:bodyPr>
          <a:lstStyle/>
          <a:p>
            <a:r>
              <a:rPr lang="es-CO" sz="3200" dirty="0"/>
              <a:t>Lo que implica que la persona asume la responsabilidad y garantiza con todo el patrimonio que posea (los bienes que estén a su nombre), las deudas u obligaciones que pueda contraer la </a:t>
            </a:r>
            <a:r>
              <a:rPr lang="es-CO" sz="3200" dirty="0" smtClean="0"/>
              <a:t>empresa.</a:t>
            </a:r>
          </a:p>
          <a:p>
            <a:r>
              <a:rPr lang="es-CO" sz="3200" dirty="0"/>
              <a:t>Si, por ejemplo, la empresa quiebra y es obligada a pagar alguna deuda, la persona deberá hacerse responsable por ella a título personal y, en caso de no pagarla, sus bienes personales podrían ser embargados.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46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536504"/>
          </a:xfrm>
        </p:spPr>
        <p:txBody>
          <a:bodyPr/>
          <a:lstStyle/>
          <a:p>
            <a:r>
              <a:rPr lang="es-CO" sz="3200" dirty="0">
                <a:solidFill>
                  <a:schemeClr val="tx1"/>
                </a:solidFill>
              </a:rPr>
              <a:t>la constitución de la empresa es sencilla y rápida, no presenta mayores trámites, la documentación requerida es mínima.</a:t>
            </a:r>
          </a:p>
          <a:p>
            <a:r>
              <a:rPr lang="es-CO" sz="3200" dirty="0">
                <a:solidFill>
                  <a:schemeClr val="tx1"/>
                </a:solidFill>
              </a:rPr>
              <a:t>la constitución de la empresa no requiere de mucha inversión, no hay necesidad de hacer mayores pagos legales.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Ventajas Persona Natural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24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Autofit/>
          </a:bodyPr>
          <a:lstStyle/>
          <a:p>
            <a:r>
              <a:rPr lang="es-CO" sz="3200" dirty="0">
                <a:solidFill>
                  <a:schemeClr val="tx1"/>
                </a:solidFill>
              </a:rPr>
              <a:t>no se les exige llevar y presentar tantos documentos contables.</a:t>
            </a:r>
          </a:p>
          <a:p>
            <a:r>
              <a:rPr lang="es-CO" sz="3200" dirty="0">
                <a:solidFill>
                  <a:schemeClr val="tx1"/>
                </a:solidFill>
              </a:rPr>
              <a:t>si la empresa no obtiene los resultados esperados, el giro del negocio puede ser replanteado sin ningún inconveniente.</a:t>
            </a:r>
          </a:p>
          <a:p>
            <a:r>
              <a:rPr lang="es-CO" sz="3200" dirty="0">
                <a:solidFill>
                  <a:schemeClr val="tx1"/>
                </a:solidFill>
              </a:rPr>
              <a:t>las empresas constituidas bajo la forma de persona natural pueden ser liquidadas o vendidas fácilmente.</a:t>
            </a:r>
          </a:p>
          <a:p>
            <a:r>
              <a:rPr lang="es-CO" sz="3200" dirty="0">
                <a:solidFill>
                  <a:schemeClr val="tx1"/>
                </a:solidFill>
              </a:rPr>
              <a:t>la propiedad, el control y la administración recae en una sola persona.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2908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es-CO" sz="3600" dirty="0">
                <a:solidFill>
                  <a:schemeClr val="tx1"/>
                </a:solidFill>
              </a:rPr>
              <a:t>se puede ampliar o reducir el patrimonio de la empresa sin ninguna restricción.</a:t>
            </a:r>
          </a:p>
          <a:p>
            <a:r>
              <a:rPr lang="es-CO" sz="3600" dirty="0">
                <a:solidFill>
                  <a:schemeClr val="tx1"/>
                </a:solidFill>
              </a:rPr>
              <a:t>pueden acogerse a regímenes más favorables para el pago de impuestos.</a:t>
            </a:r>
          </a:p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62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20000"/>
          </a:bodyPr>
          <a:lstStyle/>
          <a:p>
            <a:r>
              <a:rPr lang="es-CO" sz="2600" dirty="0">
                <a:solidFill>
                  <a:schemeClr val="tx1"/>
                </a:solidFill>
              </a:rPr>
              <a:t>tiene responsabilidad ilimitada, es decir, el dueño asume de forma ilimitada toda la responsabilidad por las deudas u obligaciones que pueda contraer la empresa, lo que significa que deberá garantizar dichas deudas u obligaciones con su patrimonio o bienes personales.</a:t>
            </a:r>
          </a:p>
          <a:p>
            <a:r>
              <a:rPr lang="es-CO" sz="2600" dirty="0">
                <a:solidFill>
                  <a:schemeClr val="tx1"/>
                </a:solidFill>
              </a:rPr>
              <a:t>capital limitado sólo a lo que pueda aportar el dueño.</a:t>
            </a:r>
          </a:p>
          <a:p>
            <a:r>
              <a:rPr lang="es-CO" sz="2600" dirty="0">
                <a:solidFill>
                  <a:schemeClr val="tx1"/>
                </a:solidFill>
              </a:rPr>
              <a:t>presenta menos posibilidades de poder acceder a créditos financieros, los bancos o entidades financieras se muestran menos dispuestos a conceder préstamos a Personas Naturales.</a:t>
            </a:r>
          </a:p>
          <a:p>
            <a:r>
              <a:rPr lang="es-CO" sz="2600" dirty="0">
                <a:solidFill>
                  <a:schemeClr val="tx1"/>
                </a:solidFill>
              </a:rPr>
              <a:t>falta de continuidad en caso de incapacidad del dueño.</a:t>
            </a:r>
          </a:p>
          <a:p>
            <a:endParaRPr lang="es-CO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chemeClr val="tx1"/>
                </a:solidFill>
              </a:rPr>
              <a:t>Desventajas Persona Natu</a:t>
            </a:r>
            <a:r>
              <a:rPr lang="es-CO" b="1" dirty="0"/>
              <a:t>ral</a:t>
            </a:r>
            <a:br>
              <a:rPr lang="es-CO" b="1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13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503</Words>
  <Application>Microsoft Office PowerPoint</Application>
  <PresentationFormat>Presentación en pantalla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Forma de onda</vt:lpstr>
      <vt:lpstr>PLAN DE AREA DE LEGISLACION COMERCIAL PRIMER PERIODO GRADO ONCE </vt:lpstr>
      <vt:lpstr>Concepto y definición de comerciante.</vt:lpstr>
      <vt:lpstr>Presentación de PowerPoint</vt:lpstr>
      <vt:lpstr>Una empresa puede estar constituida legalmente como Persona Natural o Persona Jurídica.</vt:lpstr>
      <vt:lpstr>Presentación de PowerPoint</vt:lpstr>
      <vt:lpstr>Ventajas Persona Natural </vt:lpstr>
      <vt:lpstr>Presentación de PowerPoint</vt:lpstr>
      <vt:lpstr>Presentación de PowerPoint</vt:lpstr>
      <vt:lpstr>Desventajas Persona Natural </vt:lpstr>
      <vt:lpstr>Presentación de PowerPoint</vt:lpstr>
      <vt:lpstr>Persona Jurídica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AREA DE LEGISLACION COMERCIAL PRIMER PERIODO GRADO ONCE</dc:title>
  <dc:creator>wilson</dc:creator>
  <cp:lastModifiedBy>wilson</cp:lastModifiedBy>
  <cp:revision>7</cp:revision>
  <dcterms:created xsi:type="dcterms:W3CDTF">2012-02-10T01:22:12Z</dcterms:created>
  <dcterms:modified xsi:type="dcterms:W3CDTF">2012-02-10T02:38:41Z</dcterms:modified>
</cp:coreProperties>
</file>