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72" y="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68AE-021C-4BA4-A08F-CDE5C0503C72}" type="datetimeFigureOut">
              <a:rPr lang="es-ES_tradnl" smtClean="0"/>
              <a:t>07/03/2012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8F19-3FCA-4D50-BE88-82B26834472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68AE-021C-4BA4-A08F-CDE5C0503C72}" type="datetimeFigureOut">
              <a:rPr lang="es-ES_tradnl" smtClean="0"/>
              <a:t>07/03/2012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8F19-3FCA-4D50-BE88-82B26834472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68AE-021C-4BA4-A08F-CDE5C0503C72}" type="datetimeFigureOut">
              <a:rPr lang="es-ES_tradnl" smtClean="0"/>
              <a:t>07/03/2012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8F19-3FCA-4D50-BE88-82B26834472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68AE-021C-4BA4-A08F-CDE5C0503C72}" type="datetimeFigureOut">
              <a:rPr lang="es-ES_tradnl" smtClean="0"/>
              <a:t>07/03/2012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8F19-3FCA-4D50-BE88-82B26834472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68AE-021C-4BA4-A08F-CDE5C0503C72}" type="datetimeFigureOut">
              <a:rPr lang="es-ES_tradnl" smtClean="0"/>
              <a:t>07/03/2012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8F19-3FCA-4D50-BE88-82B26834472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68AE-021C-4BA4-A08F-CDE5C0503C72}" type="datetimeFigureOut">
              <a:rPr lang="es-ES_tradnl" smtClean="0"/>
              <a:t>07/03/2012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8F19-3FCA-4D50-BE88-82B26834472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68AE-021C-4BA4-A08F-CDE5C0503C72}" type="datetimeFigureOut">
              <a:rPr lang="es-ES_tradnl" smtClean="0"/>
              <a:t>07/03/2012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8F19-3FCA-4D50-BE88-82B26834472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68AE-021C-4BA4-A08F-CDE5C0503C72}" type="datetimeFigureOut">
              <a:rPr lang="es-ES_tradnl" smtClean="0"/>
              <a:t>07/03/2012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8F19-3FCA-4D50-BE88-82B26834472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68AE-021C-4BA4-A08F-CDE5C0503C72}" type="datetimeFigureOut">
              <a:rPr lang="es-ES_tradnl" smtClean="0"/>
              <a:t>07/03/2012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8F19-3FCA-4D50-BE88-82B26834472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68AE-021C-4BA4-A08F-CDE5C0503C72}" type="datetimeFigureOut">
              <a:rPr lang="es-ES_tradnl" smtClean="0"/>
              <a:t>07/03/2012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8F19-3FCA-4D50-BE88-82B26834472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68AE-021C-4BA4-A08F-CDE5C0503C72}" type="datetimeFigureOut">
              <a:rPr lang="es-ES_tradnl" smtClean="0"/>
              <a:t>07/03/2012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8F19-3FCA-4D50-BE88-82B26834472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268AE-021C-4BA4-A08F-CDE5C0503C72}" type="datetimeFigureOut">
              <a:rPr lang="es-ES_tradnl" smtClean="0"/>
              <a:t>07/03/2012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08F19-3FCA-4D50-BE88-82B26834472A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TALLER DE CONTABILIDAD</a:t>
            </a: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ES_tradnl" sz="1000" dirty="0" smtClean="0"/>
              <a:t>9. Se paga nomina por valor de $1.500.000 en efectivo.</a:t>
            </a:r>
            <a:endParaRPr lang="es-ES_tradnl" sz="10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32"/>
                <a:gridCol w="2571768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CODIGO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DESCRIPCION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DEBE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HABER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5105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Gastos de personal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1.500.000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1105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Caja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1.500.000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Totales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1.500.000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1.500.000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ES_tradnl" sz="1000" dirty="0" smtClean="0"/>
              <a:t>10. Se recibe un préstamo del banco por valor de $10.000.000 y se consigna en la cuenta de bancaria de la empresa.</a:t>
            </a:r>
            <a:endParaRPr lang="es-ES_tradnl" sz="10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908"/>
                <a:gridCol w="2428892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CODIGO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DESCRIPCION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DEBE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HABER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1110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Banco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10.000.000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2105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Obligaciones Financieras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10.000.00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Totales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10.000.000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10.000.000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CUENTAS “T”</a:t>
            </a:r>
            <a:endParaRPr lang="es-ES_tradnl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225424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19300"/>
                <a:gridCol w="2019300"/>
              </a:tblGrid>
              <a:tr h="400040">
                <a:tc gridSpan="2">
                  <a:txBody>
                    <a:bodyPr/>
                    <a:lstStyle/>
                    <a:p>
                      <a:r>
                        <a:rPr lang="es-ES_tradnl" dirty="0" smtClean="0"/>
                        <a:t>CAJA</a:t>
                      </a:r>
                      <a:endParaRPr lang="es-ES_tradnl" dirty="0"/>
                    </a:p>
                  </a:txBody>
                  <a:tcPr anchor="ctr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DEBE</a:t>
                      </a:r>
                      <a:endParaRPr lang="es-ES_tradnl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HABER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6.000.000</a:t>
                      </a:r>
                      <a:endParaRPr lang="es-ES_tradnl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5.000.000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2.000.000</a:t>
                      </a:r>
                      <a:endParaRPr lang="es-ES_tradnl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1.500.000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8.000.000</a:t>
                      </a:r>
                      <a:endParaRPr lang="es-ES_tradnl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6.500.000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1.500.000</a:t>
                      </a:r>
                      <a:endParaRPr lang="es-ES_tradnl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SALDO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1" name="10 Marcador de contenido"/>
          <p:cNvGraphicFramePr>
            <a:graphicFrameLocks noGrp="1"/>
          </p:cNvGraphicFramePr>
          <p:nvPr>
            <p:ph sz="half" idx="2"/>
          </p:nvPr>
        </p:nvGraphicFramePr>
        <p:xfrm>
          <a:off x="4643438" y="4286256"/>
          <a:ext cx="4038600" cy="14782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19300"/>
                <a:gridCol w="2019300"/>
              </a:tblGrid>
              <a:tr h="327990">
                <a:tc gridSpan="2">
                  <a:txBody>
                    <a:bodyPr/>
                    <a:lstStyle/>
                    <a:p>
                      <a:r>
                        <a:rPr lang="es-ES_tradnl" dirty="0" smtClean="0"/>
                        <a:t>TERRENO</a:t>
                      </a:r>
                      <a:endParaRPr lang="es-ES_tradnl" dirty="0"/>
                    </a:p>
                  </a:txBody>
                  <a:tcPr anchor="b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 anchor="b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DEBE</a:t>
                      </a:r>
                      <a:endParaRPr lang="es-ES_tradnl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HABER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14.000.000</a:t>
                      </a:r>
                      <a:endParaRPr lang="es-ES_tradnl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14.000.000</a:t>
                      </a:r>
                      <a:endParaRPr lang="es-ES_tradnl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SALDO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CUENTAS “T”</a:t>
            </a:r>
            <a:endParaRPr lang="es-ES_tradnl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158399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19300"/>
                <a:gridCol w="2019300"/>
              </a:tblGrid>
              <a:tr h="471478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VEHICULOS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DEBE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HABER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10.000.000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10.000.000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SALDO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8 Marcador de contenido"/>
          <p:cNvGraphicFramePr>
            <a:graphicFrameLocks noGrp="1"/>
          </p:cNvGraphicFramePr>
          <p:nvPr>
            <p:ph sz="half" idx="2"/>
          </p:nvPr>
        </p:nvGraphicFramePr>
        <p:xfrm>
          <a:off x="4714876" y="4214818"/>
          <a:ext cx="4000528" cy="151194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19300"/>
                <a:gridCol w="1981228"/>
              </a:tblGrid>
              <a:tr h="377987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APORTES SOCIALES</a:t>
                      </a:r>
                      <a:endParaRPr lang="es-ES_tradnl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  <a:tr h="377987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DEBE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HABER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987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30.000.000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987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SALDO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30.000.000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CUENTAS “T”</a:t>
            </a:r>
            <a:endParaRPr lang="es-ES_tradnl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43362" cy="25958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19300"/>
                <a:gridCol w="202406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BANCO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DEBE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HABER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  5.000.000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dirty="0" smtClean="0"/>
                        <a:t>    400.000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10.000.000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dirty="0" smtClean="0"/>
                        <a:t>3.000.000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dirty="0" smtClean="0"/>
                        <a:t>1.000.000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15.000.000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dirty="0" smtClean="0"/>
                        <a:t>4.400.000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10.600.000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dirty="0" smtClean="0"/>
                        <a:t>SALDO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5 Marcador de contenido"/>
          <p:cNvGraphicFramePr>
            <a:graphicFrameLocks noGrp="1"/>
          </p:cNvGraphicFramePr>
          <p:nvPr>
            <p:ph sz="half" idx="2"/>
          </p:nvPr>
        </p:nvGraphicFramePr>
        <p:xfrm>
          <a:off x="4643438" y="4429132"/>
          <a:ext cx="4038600" cy="14833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19300"/>
                <a:gridCol w="20193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COMPRAS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DEBE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HABER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7.000.000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7.000.000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SALDO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CUENTAS “T”</a:t>
            </a:r>
            <a:endParaRPr lang="es-ES_tradnl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14833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19300"/>
                <a:gridCol w="20193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PROVEEDORES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DEBE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HABER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3.000.000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7.000.000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SALDO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4.000.000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5 Marcador de contenido"/>
          <p:cNvGraphicFramePr>
            <a:graphicFrameLocks noGrp="1"/>
          </p:cNvGraphicFramePr>
          <p:nvPr>
            <p:ph sz="half" idx="2"/>
          </p:nvPr>
        </p:nvGraphicFramePr>
        <p:xfrm>
          <a:off x="4643438" y="4429132"/>
          <a:ext cx="4038600" cy="14833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19300"/>
                <a:gridCol w="20193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CLIENTES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DEBE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HABER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3.000.000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2.000.000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1.000.000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SALDO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CUENTAS “T”</a:t>
            </a:r>
            <a:endParaRPr lang="es-ES_tradnl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14833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19300"/>
                <a:gridCol w="20193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ysClr val="windowText" lastClr="000000"/>
                          </a:solidFill>
                        </a:rPr>
                        <a:t>GASTOS POR</a:t>
                      </a:r>
                      <a:r>
                        <a:rPr lang="es-ES_tradnl" baseline="0" dirty="0" smtClean="0">
                          <a:solidFill>
                            <a:sysClr val="windowText" lastClr="000000"/>
                          </a:solidFill>
                        </a:rPr>
                        <a:t> SERVICIOS</a:t>
                      </a:r>
                      <a:endParaRPr lang="es-ES_tradn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DEBE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HABER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400.000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400.000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SALDO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5 Marcador de contenido"/>
          <p:cNvGraphicFramePr>
            <a:graphicFrameLocks noGrp="1"/>
          </p:cNvGraphicFramePr>
          <p:nvPr>
            <p:ph sz="half" idx="2"/>
          </p:nvPr>
        </p:nvGraphicFramePr>
        <p:xfrm>
          <a:off x="4643438" y="4143380"/>
          <a:ext cx="4038600" cy="14833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19300"/>
                <a:gridCol w="20193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s-ES_tradnl" sz="180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EQUIPOS</a:t>
                      </a:r>
                      <a:r>
                        <a:rPr lang="es-ES_tradnl" dirty="0" smtClean="0">
                          <a:solidFill>
                            <a:sysClr val="windowText" lastClr="000000"/>
                          </a:solidFill>
                        </a:rPr>
                        <a:t> DE COMPUTO</a:t>
                      </a:r>
                      <a:endParaRPr lang="es-ES_tradn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DEBE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HABER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1.000.000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1.000.000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SALDO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CUENTAS “T”</a:t>
            </a:r>
            <a:endParaRPr lang="es-ES_tradnl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14833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19300"/>
                <a:gridCol w="20193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s-ES_tradnl" dirty="0" smtClean="0"/>
                        <a:t>GASTO DE PERSONAL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DEBE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HABER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1.500.000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1.500.000</a:t>
                      </a:r>
                      <a:endParaRPr lang="es-ES_tradn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SALDO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5 Marcador de contenido"/>
          <p:cNvGraphicFramePr>
            <a:graphicFrameLocks noGrp="1"/>
          </p:cNvGraphicFramePr>
          <p:nvPr>
            <p:ph sz="half" idx="2"/>
          </p:nvPr>
        </p:nvGraphicFramePr>
        <p:xfrm>
          <a:off x="4572000" y="4214818"/>
          <a:ext cx="4038600" cy="14833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19300"/>
                <a:gridCol w="20193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s-ES_tradnl" sz="1400" dirty="0" smtClean="0"/>
                        <a:t>OBLIGACIONES FINANCIERAS</a:t>
                      </a:r>
                      <a:endParaRPr lang="es-ES_tradnl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DEBE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HABER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10.000.000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SALDO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10.000.000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</p:nvPr>
        </p:nvGraphicFramePr>
        <p:xfrm>
          <a:off x="571472" y="285728"/>
          <a:ext cx="8229600" cy="637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BALANCE DE PRUEBA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CUENTAS</a:t>
                      </a:r>
                      <a:endParaRPr lang="es-ES_tradnl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mtClean="0"/>
                        <a:t>DEBE</a:t>
                      </a:r>
                      <a:endParaRPr lang="es-ES_tradn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HABER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s-ES_tradnl" sz="1400" smtClean="0"/>
                        <a:t>CAJA</a:t>
                      </a:r>
                      <a:endParaRPr lang="es-ES_tradnl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mtClean="0"/>
                        <a:t>1.500.000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TERRENO</a:t>
                      </a:r>
                      <a:endParaRPr lang="es-ES_tradnl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dirty="0" smtClean="0"/>
                        <a:t>14.000.000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VEHICULOS</a:t>
                      </a:r>
                      <a:endParaRPr lang="es-ES_tradnl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dirty="0" smtClean="0"/>
                        <a:t>10.000.000</a:t>
                      </a:r>
                      <a:endParaRPr lang="es-ES_tradn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APORTES SOCIALES</a:t>
                      </a:r>
                      <a:endParaRPr lang="es-ES_tradnl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_tradn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dirty="0" smtClean="0"/>
                        <a:t>30.000.000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BANCO</a:t>
                      </a:r>
                      <a:endParaRPr lang="es-ES_tradnl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dirty="0" smtClean="0"/>
                        <a:t>10.600.000</a:t>
                      </a:r>
                      <a:endParaRPr lang="es-ES_tradn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COMPRAS</a:t>
                      </a:r>
                      <a:endParaRPr lang="es-ES_tradnl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dirty="0" smtClean="0"/>
                        <a:t>7.000.000</a:t>
                      </a:r>
                      <a:endParaRPr lang="es-ES_tradn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PROVEEDORES</a:t>
                      </a:r>
                      <a:endParaRPr lang="es-ES_tradnl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_tradn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dirty="0" smtClean="0"/>
                        <a:t>4.000.000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CLIENTES</a:t>
                      </a:r>
                      <a:endParaRPr lang="es-ES_tradnl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dirty="0" smtClean="0"/>
                        <a:t>1.000.000</a:t>
                      </a:r>
                      <a:endParaRPr lang="es-ES_tradn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VENTAS</a:t>
                      </a:r>
                      <a:endParaRPr lang="es-ES_tradnl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_tradn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dirty="0" smtClean="0"/>
                        <a:t>3.000.000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GASTOS POR SERVICIOS</a:t>
                      </a:r>
                      <a:endParaRPr lang="es-ES_tradnl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dirty="0" smtClean="0"/>
                        <a:t>400.000</a:t>
                      </a:r>
                      <a:endParaRPr lang="es-ES_tradn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EQUIPOS DE COMPUTO</a:t>
                      </a:r>
                      <a:endParaRPr lang="es-ES_tradnl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dirty="0" smtClean="0"/>
                        <a:t>1.000.000</a:t>
                      </a:r>
                      <a:endParaRPr lang="es-ES_tradn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GASTOS DE NOMINA</a:t>
                      </a:r>
                      <a:endParaRPr lang="es-ES_tradnl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dirty="0" smtClean="0"/>
                        <a:t>1.500.000</a:t>
                      </a:r>
                      <a:endParaRPr lang="es-ES_tradn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OBLIGACIONES</a:t>
                      </a:r>
                      <a:r>
                        <a:rPr lang="es-ES_tradnl" sz="1400" baseline="0" dirty="0" smtClean="0"/>
                        <a:t> FINANCIERAS</a:t>
                      </a:r>
                      <a:endParaRPr lang="es-ES_tradnl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_tradn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dirty="0" smtClean="0"/>
                        <a:t>10.000.000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TOTALES</a:t>
                      </a:r>
                      <a:endParaRPr lang="es-ES_tradnl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dirty="0" smtClean="0"/>
                        <a:t>47.000.000</a:t>
                      </a:r>
                      <a:endParaRPr lang="es-ES_tradn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dirty="0" smtClean="0"/>
                        <a:t>47.000.000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ES_tradnl" sz="1000" dirty="0" smtClean="0"/>
              <a:t>1. TRES SOCIOS APORTAN LO SIGUIENTE PARA CONSTITUIR UNA EMPRESA:</a:t>
            </a:r>
            <a:br>
              <a:rPr lang="es-ES_tradnl" sz="1000" dirty="0" smtClean="0"/>
            </a:br>
            <a:r>
              <a:rPr lang="es-ES_tradnl" sz="1000" dirty="0" smtClean="0"/>
              <a:t>Socio 1. Aporta $6.000.000 en efectivo.</a:t>
            </a:r>
            <a:br>
              <a:rPr lang="es-ES_tradnl" sz="1000" dirty="0" smtClean="0"/>
            </a:br>
            <a:r>
              <a:rPr lang="es-ES_tradnl" sz="1000" dirty="0" smtClean="0"/>
              <a:t>Socio 2. Aporta un </a:t>
            </a:r>
            <a:r>
              <a:rPr lang="es-ES_tradnl" sz="1000" dirty="0" err="1" smtClean="0"/>
              <a:t>vehiculo</a:t>
            </a:r>
            <a:r>
              <a:rPr lang="es-ES_tradnl" sz="1000" dirty="0" smtClean="0"/>
              <a:t> por valor de $10.000.000.</a:t>
            </a:r>
            <a:br>
              <a:rPr lang="es-ES_tradnl" sz="1000" dirty="0" smtClean="0"/>
            </a:br>
            <a:r>
              <a:rPr lang="es-ES_tradnl" sz="1000" dirty="0" smtClean="0"/>
              <a:t>Socio 3. Aporta un Terreno por valor de $14.000.000.</a:t>
            </a:r>
            <a:endParaRPr lang="es-ES_tradnl" sz="10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32"/>
                <a:gridCol w="2643206"/>
                <a:gridCol w="1985962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CODIGO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DESCRIPCION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DEBE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HABER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1105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Caja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  6.000.000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1540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Flota</a:t>
                      </a:r>
                      <a:r>
                        <a:rPr lang="es-ES_tradnl" baseline="0" dirty="0" smtClean="0"/>
                        <a:t> y </a:t>
                      </a:r>
                      <a:r>
                        <a:rPr lang="es-ES_tradnl" baseline="0" dirty="0" err="1" smtClean="0"/>
                        <a:t>Eq</a:t>
                      </a:r>
                      <a:r>
                        <a:rPr lang="es-ES_tradnl" baseline="0" dirty="0" smtClean="0"/>
                        <a:t>. De transporte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10.000.000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1504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Terreno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14.000.000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3115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Aportes sociales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30.000.000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Totales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30.000.000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30.000.000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ES_tradnl" sz="1000" dirty="0" smtClean="0"/>
              <a:t>2. Se consigna en la cuenta bancaria  de la empresa $5.000.000</a:t>
            </a:r>
            <a:endParaRPr lang="es-ES_tradnl" sz="10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32"/>
                <a:gridCol w="2571768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CODIGO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DESCRIPCION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DEBE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HABER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1110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Banco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5.000.000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1105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Caja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5.000.000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Totales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5.000.000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5.000.000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ES_tradnl" sz="1000" dirty="0" smtClean="0"/>
              <a:t>3. Se compra mercancía a crédito por valor de $7.000.000.</a:t>
            </a:r>
            <a:endParaRPr lang="es-ES_tradnl" sz="10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908"/>
                <a:gridCol w="2428892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CODIGO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DESCRIPCION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DEBE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HABER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6205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Compras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7.000.000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2205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Proveedores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7.000.00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Totales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7.000.000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7.000.00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ES_tradnl" sz="1000" dirty="0" smtClean="0"/>
              <a:t>4. Se vende mercancías a crédito por valor de $3.000.000.</a:t>
            </a:r>
            <a:endParaRPr lang="es-ES_tradnl" sz="10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32"/>
                <a:gridCol w="2571768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CODIGO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DESCRIPCION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DEBE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HABER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1305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Clientes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4135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Comercio</a:t>
                      </a:r>
                      <a:r>
                        <a:rPr lang="es-ES_tradnl" baseline="0" dirty="0" smtClean="0"/>
                        <a:t> al por mayor y menor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3.000.00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Totales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ES_tradnl" sz="1000" dirty="0" smtClean="0"/>
              <a:t>5. Paga servicios de energía por $400.000, se paga con cheque</a:t>
            </a:r>
            <a:endParaRPr lang="es-ES_tradnl" sz="10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32"/>
                <a:gridCol w="2571768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CODIGO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DESCRIPCION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DEBE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HABER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5135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Gastos por servicios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400.000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1110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Banco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400.000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Totales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400.000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400.000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ES_tradnl" sz="1000" dirty="0" smtClean="0"/>
              <a:t>6. Se le abona al proveedor $3.000.000 por la compra de mercancías a crédito, se paga con cheque.</a:t>
            </a:r>
            <a:endParaRPr lang="es-ES_tradnl" sz="10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854200"/>
          <a:ext cx="822960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32"/>
                <a:gridCol w="2571768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CODIGO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DESCRIPCION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DEBE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HABER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2205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Proveedores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1110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Banco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Totales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ES_tradnl" sz="1000" dirty="0" smtClean="0"/>
              <a:t>7. Se compra un computador por valor de $1.000.000 se paga con cheque.</a:t>
            </a:r>
            <a:endParaRPr lang="es-ES_tradnl" sz="10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70"/>
                <a:gridCol w="250033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CODIGO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DESCRIPCION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DEBE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HABER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1528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Equipos de computo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1110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Banco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Totales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ES_tradnl" sz="1000" dirty="0" smtClean="0"/>
              <a:t>8. El cliente le abono $2.000.000 de la venta a </a:t>
            </a:r>
            <a:r>
              <a:rPr lang="es-ES_tradnl" sz="1000" dirty="0" err="1" smtClean="0"/>
              <a:t>credito</a:t>
            </a:r>
            <a:r>
              <a:rPr lang="es-ES_tradnl" sz="1000" dirty="0" smtClean="0"/>
              <a:t>.</a:t>
            </a:r>
            <a:endParaRPr lang="es-ES_tradnl" sz="10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32"/>
                <a:gridCol w="2571768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CODIGO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DESCRIPCION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DEBE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HABER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1105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Caja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2.000.000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1305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Cliente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2.000.000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Totales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2.000.000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2.000.000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148</TotalTime>
  <Words>475</Words>
  <Application>Microsoft Office PowerPoint</Application>
  <PresentationFormat>Presentación en pantalla (4:3)</PresentationFormat>
  <Paragraphs>271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TALLER DE CONTABILIDAD</vt:lpstr>
      <vt:lpstr>1. TRES SOCIOS APORTAN LO SIGUIENTE PARA CONSTITUIR UNA EMPRESA: Socio 1. Aporta $6.000.000 en efectivo. Socio 2. Aporta un vehiculo por valor de $10.000.000. Socio 3. Aporta un Terreno por valor de $14.000.000.</vt:lpstr>
      <vt:lpstr>2. Se consigna en la cuenta bancaria  de la empresa $5.000.000</vt:lpstr>
      <vt:lpstr>3. Se compra mercancía a crédito por valor de $7.000.000.</vt:lpstr>
      <vt:lpstr>4. Se vende mercancías a crédito por valor de $3.000.000.</vt:lpstr>
      <vt:lpstr>5. Paga servicios de energía por $400.000, se paga con cheque</vt:lpstr>
      <vt:lpstr>6. Se le abona al proveedor $3.000.000 por la compra de mercancías a crédito, se paga con cheque.</vt:lpstr>
      <vt:lpstr>7. Se compra un computador por valor de $1.000.000 se paga con cheque.</vt:lpstr>
      <vt:lpstr>8. El cliente le abono $2.000.000 de la venta a credito.</vt:lpstr>
      <vt:lpstr>9. Se paga nomina por valor de $1.500.000 en efectivo.</vt:lpstr>
      <vt:lpstr>10. Se recibe un préstamo del banco por valor de $10.000.000 y se consigna en la cuenta de bancaria de la empresa.</vt:lpstr>
      <vt:lpstr>CUENTAS “T”</vt:lpstr>
      <vt:lpstr>CUENTAS “T”</vt:lpstr>
      <vt:lpstr>CUENTAS “T”</vt:lpstr>
      <vt:lpstr>CUENTAS “T”</vt:lpstr>
      <vt:lpstr>CUENTAS “T”</vt:lpstr>
      <vt:lpstr>CUENTAS “T”</vt:lpstr>
      <vt:lpstr>Presentación de PowerPoint</vt:lpstr>
    </vt:vector>
  </TitlesOfParts>
  <Company>Windows 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CONTABILIDAD</dc:title>
  <dc:creator>SEBAS</dc:creator>
  <cp:lastModifiedBy>wilson</cp:lastModifiedBy>
  <cp:revision>14</cp:revision>
  <dcterms:created xsi:type="dcterms:W3CDTF">2009-04-19T17:27:40Z</dcterms:created>
  <dcterms:modified xsi:type="dcterms:W3CDTF">2012-03-08T00:43:38Z</dcterms:modified>
</cp:coreProperties>
</file>