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4A7D-957D-4F18-A653-795B2965A108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8098C-9820-49C0-8AF3-63A605414B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66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098C-9820-49C0-8AF3-63A605414B1F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2B3321-3C57-45FE-BEC3-1C37F3EFF263}" type="datetimeFigureOut">
              <a:rPr lang="es-ES" smtClean="0"/>
              <a:t>29/08/2012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CE6691-865E-4E2F-8EB6-FAC5981291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71435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TIPOS Y MODELOS DE EMPRESAS</a:t>
            </a:r>
            <a:endParaRPr lang="es-E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www.empresas.us/administracion/images/stories/fotos/empresas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42902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317" y="548680"/>
            <a:ext cx="90011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PROPIEDAD DE CAPITAL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 PRIVADA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la propiedad de capital es de persona jurídica </a:t>
            </a: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07589"/>
            <a:ext cx="2010519" cy="63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680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2108"/>
            <a:ext cx="1944216" cy="11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317" y="548680"/>
            <a:ext cx="90011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PROPIEDAD DE CAPITAL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 PUBLICA</a:t>
            </a:r>
          </a:p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el tipo de empresa en la que el capital le pertenece al Estado, que puede ser Nacional, Provincial o Municipal </a:t>
            </a:r>
            <a:endParaRPr lang="es-E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3356992"/>
            <a:ext cx="1926233" cy="13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09332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95" y="4209655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317" y="548680"/>
            <a:ext cx="90011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PROPIEDAD DE CAPITAL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 MIXTA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Es el tipo de empresa en la que la propiedad del capital es compartida entre el Estado y los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particulares</a:t>
            </a:r>
            <a:endParaRPr lang="es-E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257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90925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87" y="3429000"/>
            <a:ext cx="1944216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AMBITO DE ACTIVIDAD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LOCALES</a:t>
            </a:r>
          </a:p>
          <a:p>
            <a:pPr algn="ctr"/>
            <a:r>
              <a:rPr lang="es-CO" sz="3200" dirty="0">
                <a:latin typeface="Arial" pitchFamily="34" charset="0"/>
                <a:cs typeface="Arial" pitchFamily="34" charset="0"/>
              </a:rPr>
              <a:t>Aquellas que operan en un pueblo, ciudad o municipio </a:t>
            </a:r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0" y="2966160"/>
            <a:ext cx="2028329" cy="12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3517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9714"/>
            <a:ext cx="2016224" cy="17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AMBITO DE ACTIVIDAD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REGIONALES 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>
                <a:latin typeface="Arial" pitchFamily="34" charset="0"/>
                <a:cs typeface="Arial" pitchFamily="34" charset="0"/>
              </a:rPr>
              <a:t>Son aquellas cuyas ventas involucran a varias provincias o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regiones</a:t>
            </a:r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674455"/>
            <a:ext cx="2311425" cy="8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2710"/>
            <a:ext cx="2304256" cy="148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869160"/>
            <a:ext cx="2857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AMBITO DE ACTIVIDAD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NACIONALES</a:t>
            </a:r>
          </a:p>
          <a:p>
            <a:pPr algn="ctr"/>
            <a:r>
              <a:rPr lang="es-CO" sz="2800" dirty="0">
                <a:latin typeface="Arial" pitchFamily="34" charset="0"/>
                <a:cs typeface="Arial" pitchFamily="34" charset="0"/>
              </a:rPr>
              <a:t>Cuando sus ventas se realizan en prácticamente todo el territorio de un país o nación </a:t>
            </a: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0076"/>
            <a:ext cx="33909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AMBITO DE ACTIVIDAD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MULTINACIONALES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>
                <a:latin typeface="Arial" pitchFamily="34" charset="0"/>
                <a:cs typeface="Arial" pitchFamily="34" charset="0"/>
              </a:rPr>
              <a:t>Cuando sus actividades se extienden a varios países y el destino de sus recursos puede ser cualquier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país</a:t>
            </a:r>
          </a:p>
          <a:p>
            <a:pPr algn="ctr"/>
            <a:r>
              <a:rPr lang="es-C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26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DESTINO DE LOS BENEFICIOS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CON ANIMO DE LUCRO</a:t>
            </a:r>
          </a:p>
          <a:p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>
                <a:latin typeface="Arial" pitchFamily="34" charset="0"/>
                <a:cs typeface="Arial" pitchFamily="34" charset="0"/>
              </a:rPr>
              <a:t>Cuyos excedentes pasan a poder de los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propietarios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y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accionistas</a:t>
            </a:r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4" y="3429001"/>
            <a:ext cx="2127399" cy="160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1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DESTINO DE LOS BENEFICIOS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SIN ANIMO DE LUCRO</a:t>
            </a:r>
          </a:p>
          <a:p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>En este caso los excedentes se vuelcan a la propia empresa para permitir su desarrollo </a:t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39908"/>
            <a:ext cx="2016224" cy="13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14" y="3595553"/>
            <a:ext cx="1944216" cy="1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UNIPERSONALES</a:t>
            </a:r>
          </a:p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empresario o propietario, persona con capacidad legal para ejercer el comercio, responde de forma ilimitada con todo su patrimonio ante las personas que pudieran verse afectadas por el accionar de la empresa </a:t>
            </a:r>
          </a:p>
          <a:p>
            <a:pPr algn="ctr"/>
            <a:endParaRPr lang="es-E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000" i="1" dirty="0" smtClean="0">
                <a:latin typeface="Arial" pitchFamily="34" charset="0"/>
                <a:cs typeface="Arial" pitchFamily="34" charset="0"/>
              </a:rPr>
              <a:t>SERVICARIBE E.U.0                    REFRIRIARTE E.U.0</a:t>
            </a:r>
            <a:r>
              <a:rPr lang="es-CO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i="1" dirty="0">
                <a:latin typeface="Arial" pitchFamily="34" charset="0"/>
                <a:cs typeface="Arial" pitchFamily="34" charset="0"/>
              </a:rPr>
            </a:br>
            <a:r>
              <a:rPr lang="es-CO" sz="2000" i="1" dirty="0">
                <a:latin typeface="Arial" pitchFamily="34" charset="0"/>
                <a:cs typeface="Arial" pitchFamily="34" charset="0"/>
              </a:rPr>
              <a:t>Cl 25 </a:t>
            </a:r>
            <a:r>
              <a:rPr lang="es-CO" sz="2000" i="1" dirty="0" smtClean="0">
                <a:latin typeface="Arial" pitchFamily="34" charset="0"/>
                <a:cs typeface="Arial" pitchFamily="34" charset="0"/>
              </a:rPr>
              <a:t>41-55                                    cl 25 20-69 calle cauca</a:t>
            </a:r>
            <a:r>
              <a:rPr lang="es-CO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i="1" dirty="0">
                <a:latin typeface="Arial" pitchFamily="34" charset="0"/>
                <a:cs typeface="Arial" pitchFamily="34" charset="0"/>
              </a:rPr>
            </a:br>
            <a:r>
              <a:rPr lang="es-CO" sz="2000" i="1" dirty="0">
                <a:latin typeface="Arial" pitchFamily="34" charset="0"/>
                <a:cs typeface="Arial" pitchFamily="34" charset="0"/>
              </a:rPr>
              <a:t>Colombia - Sucre, </a:t>
            </a:r>
            <a:r>
              <a:rPr lang="es-CO" sz="2000" i="1" dirty="0" smtClean="0">
                <a:latin typeface="Arial" pitchFamily="34" charset="0"/>
                <a:cs typeface="Arial" pitchFamily="34" charset="0"/>
              </a:rPr>
              <a:t>Sincelejo         Colombia-sucre, Sincelejo  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 smtClean="0"/>
              <a:t/>
            </a:r>
            <a:br>
              <a:rPr lang="es-CO" sz="2800" dirty="0" smtClean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7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44" y="1000108"/>
            <a:ext cx="90011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</a:p>
          <a:p>
            <a:endParaRPr lang="es-ES" dirty="0" smtClean="0">
              <a:latin typeface="Arial Black" pitchFamily="34" charset="0"/>
            </a:endParaRPr>
          </a:p>
          <a:p>
            <a:pPr algn="ctr">
              <a:tabLst>
                <a:tab pos="2865438" algn="l"/>
              </a:tabLst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Estudiar, analizar y aprender sobre la clasificación  y los distintos tipos de empresas y sus aspectos con el fin  que podamos conocer y ubicar a cada una de estas 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107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SOCIEDAD COLECTIVA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En este tipo de empresas de propiedad de más de una persona, los socios responden también de forma ilimitada con su patrimonio, y existe participación en la dirección o gestión de la empresa </a:t>
            </a: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dirty="0"/>
              <a:t/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0" y="3844070"/>
            <a:ext cx="1483519" cy="11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2421"/>
            <a:ext cx="2267694" cy="11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07" y="3667985"/>
            <a:ext cx="1666106" cy="122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1083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COOPERATIVAS</a:t>
            </a: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No poseen ánimo de lucro y son constituidas para satisfacer las necesidades o intereses socioeconómicos de los cooperativistas, quienes también son a la vez trabajadores, y en algunos casos también proveedores y clientes de la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empresa</a:t>
            </a:r>
            <a:endParaRPr lang="es-E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O" sz="2800" b="1" dirty="0"/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dirty="0"/>
              <a:t/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45024"/>
            <a:ext cx="1728192" cy="14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11519"/>
            <a:ext cx="2745283" cy="112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111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COMANDITARIAS</a:t>
            </a: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Poseen dos tipos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socios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los colectivos con la característica de la responsabilidad ilimitada, y los comanditarios cuya responsabilidad se limita a la aportación de capital efectuado </a:t>
            </a:r>
            <a:endParaRPr lang="es-CO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O" sz="2800" b="1" dirty="0"/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dirty="0"/>
              <a:t/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7" y="3259413"/>
            <a:ext cx="3268861" cy="21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1662789" cy="129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115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SOCIEDAD DE RESPONSABILIDAD LIMITADA</a:t>
            </a:r>
          </a:p>
          <a:p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Los socios propietarios de éstas empresas tienen la característica de asumir una responsabilidad de carácter limitada, respondiendo solo por capital o patrimonio que aportan a la empresa </a:t>
            </a:r>
            <a:br>
              <a:rPr lang="es-CO" sz="2400" dirty="0">
                <a:latin typeface="Arial" pitchFamily="34" charset="0"/>
                <a:cs typeface="Arial" pitchFamily="34" charset="0"/>
              </a:rPr>
            </a:br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O" sz="2800" b="1" dirty="0"/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dirty="0"/>
              <a:t/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544" y="470688"/>
            <a:ext cx="9001156" cy="115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LA FORMA JURIDICA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SOCIEDAD ANONIMA</a:t>
            </a:r>
          </a:p>
          <a:p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</a:rPr>
              <a:t>Tienen el carácter de la responsabilidad limitada al capital que aportan, pero poseen la alternativa de tener las puertas abiertas a cualquier persona que desee adquirir acciones de la empresa. Por este camino, estas empresas pueden realizar ampliaciones de capital, dentro de las normas que las regulan </a:t>
            </a:r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CO" sz="2800" b="1" dirty="0"/>
          </a:p>
          <a:p>
            <a:pPr marL="457200" indent="-457200">
              <a:buFont typeface="Arial" pitchFamily="34" charset="0"/>
              <a:buChar char="•"/>
            </a:pPr>
            <a:endParaRPr lang="es-CO" sz="2800" b="1" dirty="0"/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800" dirty="0"/>
              <a:t/>
            </a:r>
            <a:br>
              <a:rPr lang="es-CO" sz="2800" dirty="0"/>
            </a:br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dirty="0"/>
              <a:t/>
            </a:r>
            <a:br>
              <a:rPr lang="es-CO" sz="2800" dirty="0"/>
            </a:br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55688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28364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8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44" y="571480"/>
            <a:ext cx="90011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CLASIFICACION DE LAS EMPRESAS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EL SECTOR DE ACTIVIDAD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EL TAMAÑO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LA PROPIEDAD DE CAPITAL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EL AMBITO DE ACTIVIDAD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EL DESTINO DE LOS BENEFICIOS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SEGÚN LA FORMA JURIDICA</a:t>
            </a:r>
          </a:p>
        </p:txBody>
      </p:sp>
      <p:pic>
        <p:nvPicPr>
          <p:cNvPr id="51202" name="Picture 2" descr="https://encrypted-tbn1.google.com/images?q=tbn:ANd9GcS-XMfJYl_MwRhOKQXWqLM_JjnRZjJ0XttYCSNW5wsbOS237c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2571768" cy="289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00042"/>
            <a:ext cx="90011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SECTOR DE ACTIVIDAD</a:t>
            </a:r>
          </a:p>
          <a:p>
            <a:pPr algn="ctr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del Sector Primario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También denominado extractivo, ya que el elemento básico de la actividad se obtiene directamente de la naturaleza: agricultura, ganadería, caza, pesca, extracción de áridos, agua, minerales,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petróleo.</a:t>
            </a:r>
          </a:p>
          <a:p>
            <a:pPr lvl="1"/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001_agricultura_y_ganaderia_large1-300x1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2857500" cy="1809750"/>
          </a:xfrm>
          <a:prstGeom prst="rect">
            <a:avLst/>
          </a:prstGeom>
        </p:spPr>
      </p:pic>
      <p:pic>
        <p:nvPicPr>
          <p:cNvPr id="66566" name="Picture 6" descr="http://www.colombiaexport.com/uniban/images/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429000"/>
            <a:ext cx="1457325" cy="1419226"/>
          </a:xfrm>
          <a:prstGeom prst="rect">
            <a:avLst/>
          </a:prstGeom>
          <a:noFill/>
        </p:spPr>
      </p:pic>
      <p:pic>
        <p:nvPicPr>
          <p:cNvPr id="66568" name="Picture 8" descr="http://qrflorandina.com/LogoFlorand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857628"/>
            <a:ext cx="2500330" cy="1071570"/>
          </a:xfrm>
          <a:prstGeom prst="rect">
            <a:avLst/>
          </a:prstGeom>
          <a:noFill/>
        </p:spPr>
      </p:pic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verde val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211" y="5301208"/>
            <a:ext cx="2143140" cy="116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00042"/>
            <a:ext cx="90011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SECTOR DE ACTIVIDAD</a:t>
            </a:r>
          </a:p>
          <a:p>
            <a:pPr lvl="1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</a:t>
            </a:r>
            <a:r>
              <a:rPr lang="es-E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 Sector </a:t>
            </a:r>
            <a:r>
              <a:rPr lang="es-E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secundario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dirty="0">
                <a:latin typeface="Arial" pitchFamily="34" charset="0"/>
                <a:cs typeface="Arial" pitchFamily="34" charset="0"/>
              </a:rPr>
              <a:t>El sector secundario engloba un conjunto de actividades con el fin de la obtención de bienes materiales a partir de la transformación de la materia prima.</a:t>
            </a:r>
          </a:p>
          <a:p>
            <a:pPr algn="ctr"/>
            <a:r>
              <a:rPr lang="es-CO" dirty="0">
                <a:latin typeface="Arial" pitchFamily="34" charset="0"/>
                <a:cs typeface="Arial" pitchFamily="34" charset="0"/>
              </a:rPr>
              <a:t>Dentro del sector secundario o industrial se distingue por su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naturaleza </a:t>
            </a:r>
            <a:r>
              <a:rPr lang="es-CO" dirty="0">
                <a:latin typeface="Arial" pitchFamily="34" charset="0"/>
                <a:cs typeface="Arial" pitchFamily="34" charset="0"/>
              </a:rPr>
              <a:t>4 grupos: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Industrias </a:t>
            </a:r>
            <a:r>
              <a:rPr lang="es-CO" dirty="0">
                <a:latin typeface="Arial" pitchFamily="34" charset="0"/>
                <a:cs typeface="Arial" pitchFamily="34" charset="0"/>
              </a:rPr>
              <a:t>extractivas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Industrias manufactureras.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Industrias energéticas extractivas o transformadoras.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>
                <a:latin typeface="Arial" pitchFamily="34" charset="0"/>
                <a:cs typeface="Arial" pitchFamily="34" charset="0"/>
              </a:rPr>
              <a:t>Construcciones.</a:t>
            </a:r>
          </a:p>
          <a:p>
            <a:pPr lvl="1"/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t0.gstatic.com/images?q=tbn:ANd9GcRyYpz2F05P51V4j5kNpi3qr4uZCjnbsUNPF9kbtF3WrpV5_XZM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5" y="386104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15445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08772"/>
            <a:ext cx="27148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00042"/>
            <a:ext cx="90011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SECTOR DE ACTIVIDAD</a:t>
            </a:r>
          </a:p>
          <a:p>
            <a:pPr lvl="1"/>
            <a:endParaRPr lang="es-E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Empresas </a:t>
            </a:r>
            <a:r>
              <a:rPr lang="es-E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 Sector </a:t>
            </a:r>
            <a:r>
              <a:rPr lang="es-E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terciario</a:t>
            </a:r>
          </a:p>
          <a:p>
            <a:pPr lvl="1"/>
            <a:endParaRPr lang="es-ES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 el sector económico que engloba todas aquellas actividades económicas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que abarca las actividades relacionadas con los servicios materiales no productivo de bienes </a:t>
            </a:r>
            <a:endParaRPr lang="es-CO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4" y="3573016"/>
            <a:ext cx="3514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1" y="4509120"/>
            <a:ext cx="2153313" cy="1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00041"/>
            <a:ext cx="9001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TAMAÑO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 EMPRESA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000" dirty="0">
                <a:latin typeface="Arial" pitchFamily="34" charset="0"/>
                <a:cs typeface="Arial" pitchFamily="34" charset="0"/>
              </a:rPr>
              <a:t>Es la de mayor organización, posee personal técnico, profesional y especializado para cada actividad, las inversiones y rendimientos son de mayor cuantía. Tiene más de 250 empleados, y su producto abarca el mercado internacional.</a:t>
            </a:r>
            <a:endParaRPr lang="es-E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290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7" y="354702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317" y="548680"/>
            <a:ext cx="9001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TAMAÑO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MEDIANA EMPRESA 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tiene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 50 a 250 empleados laborando, la inversión y los rendimientos obtenidos ya son considerables, su información contable es amplia y su producto solamente llega al ámbito nacional.</a:t>
            </a:r>
            <a:endParaRPr lang="es-E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42" y="3305889"/>
            <a:ext cx="2143125" cy="19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1718079" cy="127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317" y="548680"/>
            <a:ext cx="90011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SEGÚN El TAMAÑO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PEQUEÑA EMPRESA </a:t>
            </a:r>
          </a:p>
          <a:p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i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pequeña empresa es una entidad independiente, creada para ser rentable, que no predomina en la industria a la que pertenece, cuya venta anual en valores no excede un determinado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tope tiene entre 10 y 50 trabajadores </a:t>
            </a:r>
          </a:p>
          <a:p>
            <a:pPr algn="ctr"/>
            <a:endParaRPr lang="es-E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AutoShape 2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64" name="AutoShape 4" descr="data:image/jpeg;base64,/9j/4AAQSkZJRgABAQAAAQABAAD/2wCEAAkGBhQSERUUEhQWFRUVFhwYGRcXGBwYGRgfGhocHhwfGRwfHSYhGxwjHBocHy8gIykqLCwsGB4xNTAqNScrLCkBCQoKDgwOGg8PGiwkHyUsLCwsKiwsLCkqLCwsLCwsLCkqKSwsLCwsLCwsLCwsLCwsLCwsLCksLCwsLCwsLCwsLP/AABEIALMBGgMBIgACEQEDEQH/xAAcAAACAgMBAQAAAAAAAAAAAAAFBgQHAAIDAQj/xABDEAACAQIEBAQCCAMGBQQDAAABAhEDIQAEEjEFBiJBE1FhcTKBBxQjQlKRobEz0fAWYnKCweEkc6LC8RVTstJjkrP/xAAaAQADAQEBAQAAAAAAAAAAAAACAwQAAQUG/8QAMBEAAgICAQMDAQcEAwEAAAAAAQIAEQMhEgQxQRMiUWEUMnGBkaGxwdHh8AVC8VL/2gAMAwEAAhEDEQA/AHrLczCLgT5bYmHmlRbpJjeYHzJxXeR4JnQoKUWcnyAED1nBOrwiugHiUoMCQ0RJ2g4sZk81JgpjR/bnr06BO+5M+2Op516dQRQBvLXvgVwnl2jBObR126eoL/mYdz5A9x7Cdxajk6EvUyk0bA1KRLMjC0MgIbaOpdXqBvhPqYviGMbfMkU+a3NwUjyPT8pJxGr861AxHQIPuB85IPvhR4hmuGltYzFeokEhFVtU9hLACxIO2258+3D87kopipmK4TVA10gqz31MJEXAJFr+uO+riHid4P8AMOZjjmarLKrUZCSJRDpsAdwJIvvtvhd4pxGqGCUw4MXJRgZ9ARMYZ8hzvVfoy2XNUCwd/saQAsIJlmAHks4YG42hSKyzCy0XEj8INxf9xjq5yOwnfS+ZU9BajvB1Em+xDGPL2xLfhledHhVNMSTpkfLuMPuQyuVrMzQ1M2sXjz+GNvUTiFx/lnMpUVsswNOw0uxBU7WMHUD63wLdQ3xB9OLXK9d8q1VrlHdQSF2gGzAbb4sPJczUmQtqA0+djtNpwp8Uz31bL1iw0mo2kup1LOmJ/X98UzmuP1ix8LNMEURqEiW+Xb3xO2QuxMMDiJ9CZ7n+jTCwdWpoteLTJjtjfhPOtGsjuXC6SRBIUmBNgTJx89cCpvXD66zTJuGN7f1bHHidJaTQ1So8dtcfLz2xP6hLcLlzYguMORPo2pzDqp+JTIKqercn2AGOvDOaqVRC2tbTuYJI8gbn5YqXk7mGlUoqKKGizVQlQIWZGEDqgk6TB38wcSePZlUqhKdWqGZGC6gpRSRHTI1CSAZWD+eF4c9OUySbIjUOA7y1a/MolRT0vq8mB7bj8W/bG+U4uHVi0gqSNJsdv1xUPB6DKpWfDKtZCCQzCzaSbA31GDe0CcNORqnqQgKEI31Xny1HVcXiBj0eoxcMRdTc89eoJNGM3F+OCnTVgd6gXfzBI/bBnhWdDqDOFLKZcVUcCOko1wCNmFp2+WBgzeYpKgZS7NW0aKQhtBMXE/PViLDkJUal6Dkt3LO1jzxhqDzxXuWDIdJp5qB3FRmB84Mn2xIrcy00tprLA3cMR8zGKToXOHUn52nSp13eZLiWAg6b2Pt2xy42jGj/AMNU8KpUIUPAJAm4A84/LAmjnw+aa4Iamo9YI7HEjifCqqDLuvX4VYmBNw9MgyPRgD88IfJk9RfKkfpAxItH8ZXv0n51j49FQ1RqSUg1Um4C/FI2kkj/AKsIVHKnw9RhtVyNzY2v7SPnhm5mzFR+IVlII1tDKbWWD3/q2F85atrqUb2YrOkXMxAPqL4Y7kz1fRUEa8SLQ4BVqgeGhJChvK0eeL0+hLiYbIfV2EVKDvIgjpZ2j0nUGEeg88VVwPhtZKoLyihT1BpLWBAA7YtPkLNUKNfNWOupUQsVFlUKYLeQljJ9cAMtnjBydKSnJRLFGMjHlNwRIII8xfG0YOefUH8bqqtPqYKJ3Ji8HCBzLm6Yytdw6sRSIEOJuPfHD6duLhEy1EgmS9T0sAon/wDY4oevUlyRYHtjVZj1HFA0+gPoIJfIMznUUrGms7qoRTHtLThz5k4maApH8VTT/wBJOEz6AaEcPrN+LMn/AKaaD/XDB9InwZb/AJ3/AGNgolu8bOF5jWgOJuBXL38Ie2CuCnJRVbmbN1Glq7yPIxt6CI2xMXmjMpRqTWZugjSbkiCo0kizKxVvW4wv6tLGfP8Aef542GcEk/dj/WcE9QATHrkvm0VR9UzTFi8aGZiSCdgx3Bn4T54X+YuKDwzSoVbgHS5AuNUGx2LDv2xBpr4htBnY2nbtF8L3HqwpVokyAAReBIkQfb8sKdRXKMR/E9yeRqyWqNqAHSAZI7yT5Hb3I9cSsmpJC/CSQQxAbTf4oJixuR3AI74h5DMl3VBuzBR/mMDBbL1kZa7JLOlIsJEAA1KaM3uFYwD54AGwZ094xcqcLzFEtUrZoVVaZVSzBjEBiWA0lTcRO0bYY87XUUizEhVUu2ldTELGwtJ3P5nCVwXjOpNJNwYj29MFMxxKRdo2Pkd5thaZCDUpauNzK/N1MofqzP4kSSwE0+0KbgsbdXYT3xz5Q5orJmqYqVnamzBWDPK32PUbQYvOIKsGDTEmb6R+/wDW2OPCeFs1UAA2v8wLfrGK/EjuWBxHmCg4zCMy6qDaHFlDNp6gqkkkTa+KV5t4XSealHpjp8NAFU9gVgb7CMWjzzSQ1MtSAGqmGVjAudNPc9zv+eKy4g2by5Bq0hTg2JopG9oOnHnZMZTIMinv48T0ujxJmBVpP5U4NTy1Oc5TZWc2DNBMjbSu3u2A/O1HKVAHyupX1QacltU2JA3BkbYJZXnRpAqoje6r/IY2/wDWfCq+LQFNAfvLTRXWdxMT88TorjKchu/2npN0QZOCzf6OuBV06zSrdZ/9t4v8sOuc5dqsVapTIUswDQxIlG+IBTpB2kdyLYTuK556/EKRfW6Nl6DNDlFE0lJLNsF1CTMCJ88FOF8USj41QOTWUoUltRgRpOodMGmxgXErc9sPyYKJcnvPFy5Sla+7YkpuEmhVZaVGo3ToPhrUJBtMNAEkdMmRI3wSpZtvCJppV1AEGm1KoCR2WQukwAJZbk+eJNTiFPNaUJYkq9Kdd1FSlrLKdwehQGI6QW88ajOVaeXQ59qbvUTwzVpMyhtjFUWhih+MWkGRirF1XLEcdyIY0bIMg/TwYBfnx6FIs9KlRdrmlUZ1q9MxClNmmx2tiPxXm7xNLVRS2DK9OsfiA2CgzqElTq77eeI3P3A6ZehSpMXIyupKlWsq71WJXqjWRMbycCuEcKqgMhoprpQWWr4fXq2I1QxUL2Uz3nABQgoT3cKpkH3ROx501kJSevqYqBLBbn1MiPU4l5HO50VNIfMvcAgMlRb/AN5VI29cB8ry+adfw66VF+99mni2gkQoMle8ztbHUZ5KdZVy61gCILMCuombhATpXeBfHSSfMp+z4kUkqDHXhWcZs59oCraRINiNIAvizKeahAQcU7nOJs1c6SZdaayQQZgTvew/PD0maekgDmBpETufP2vbCcnUDH3E+ecW5AmnMPK9DNuKmkpXUELUVjHcwV8vPFY8fcZXNNpuVAjUttRUBrCbTMHyjFsFXQamBUESCdj7ef6YROduDI+pkUBzuQLEnv74i+1gtTT0elycRxf8os0+OIF7ju1tIki4A/TETgWZavWd2Jh2LMLkECSAVkaojY2thbzdaoJVhEHtiZkK3hMtzYXje+8esEjFxxgLrzPR6fOTkHIaH9Ze/A+Yjl6aVK9WzsEChlZWLWGgBFKgQbWAg3IjDy+eQMATciR5Y+cuGZmm1QPVd1CutoNSEFxpPoQF9mJHliw+L/SD4Y1IFK01Ckf+4xFgD2UTM72x1MvHvB6v/jjkYHH+f4RZ+nXiKVM1SVTPh0bjy1MT/pipau5xcfH6FPi1EFV/4pULB1XsIlWAnoJIE3IJHriqOLcOejU01KdSmSoYLUUo0HvB7WN/TFKMG3PL6nC2GlaXV9BHFwmQrq5ACZifWGRZ/UYJcz8zrmjRVEYBKs6jseki2F76C6afVcxqXesBJ7jQMNXN1BVWhoWB40WH9043L3VIiN3HXl7+EPbBbAnl7+EPbBbDJp8u5vOM+reWsP5/LfB3gXL7V2CmRTWC7RNgPLubGB7k2GBHAOG1szUKqQPDBJDHSAJgb95IMemLa4LwBKFHwnC1dbanO1yB8N5OygeoJMTGJM2dUGzuDFLmXlfwWoplmJeoYUkqAWGwsAFkR8/MbJmZ4a5UVaqsNYYgm4YK0Eg942+WLP4tmkFXLinfRmkMGw64O8XNhJ7SB7C+K8FK8PHQfscxXJfYOrOBqA7Agrb+4fPCEy3QJhiuNytcvQZG1Tsex/qMO/0e5IVaWb8RQwqKKc6QD1amgNNj8J7yQMCc5y6i5Ra9GoAYC1aTSWFTUFlWiNLSDB2vBO2LG+j3hSJkqYaJeXY7GTBEjaABbGyZAomJ1K3OUqU6zKA2tSdQUTt3Hna+CBoF6epW9YPbz/KMM2fyDDih1ffBZSO80yf3kYFVMuVy4J+9rI8+liDOG4/cZi2oNydXTVp6jYsAfYnDHyRx8/XF1UgFYMHOonwxpJHobgD/ADYBcX4R4TqmvV0qZiCupQYYbWvBH6G2GLlziBqNQy4grRZ6pIM3ItPtv88PVyFNQdTrx7jNWhl1qtSHiPVqqZUkqpd4g/d6Qs+uK54tzi1Sk6FRDCDef6OG3mvM1kQKrVBTDunTJ1QBp1QZMgHf1xWNLN9ZUkAEwdSyfyIkYQqK4DET3f8Ajs6hSlUfmc0y1Qrq0GMapWIMkxHbviSQB8LkkH5H1GNGpmpCx1my+ZM2wzzPS4kLYO458Syfi0snTSAK1CgtQtafEphFuLyoAYDHvNHACaaMq9OYJFOoCB4Yp9AJsJpsoUxFpncX24vlcwj8OorpUomXEgHqqaB32OlZFtr4N8x8YzFRFL0FpeCrhFDai6kRBt0tC2IkXHlgi1KZ8q55E/Mi8JpPQrJWpUVIbLpRPhsrMNAaq5YWl2pU9+9t5xKzvMdL7WhWUpNJSRp6Sop3KxOpYa8A/DfELhnMGpnNanUy51VCaj0wGSpUCsPvAMy0QVA/vbXGGmslOpRq6zTQtTqrrvFAuviVCCbgDUogRBB3x5r0T7rEnAMrTjeaoNSyc03en4DKjs2moEWtUVfMeoBmAQO2F7OCmjgdVVCDCnodSdpgkb/n6YNcYyT5ijkqlNDAoOCRcMRWqSfSfi+eBq5GvQqUaqKCaThlBAgkGYaT1T5Yvtbq572MN9mBqbcB48tIOtR3pkgiaagswN41FgFAIEWN77gYM8J4jQYqaYYVFKmGIIlCTcgS2qbzgJxHhlTMVi1SilFjdgsoDqkyQzGJ/LBHh/KQYgBlBm/UbfMeeMePiUYlylCbAH1O45vw01M8pACSivtsWW0DDo/AHpqppuWa92GorNyR6nz9MI+TzVTL1vtiHdESWm0QI/TDpR598MMKiSEB60ZdJYCdIBbVPaQDJOBPC6P5z5/IpZzPOI8ErUk8ZA1dgC1RJJdjEKUmZIP3cLlHLVXQNUpVEU/+4umfkb/pg2fpRmk7jK1aZWmzzWgAEQFsDJ1OyrA7EnscVvn+es01Xxa9Rmk3SwVQfwr2A/PHndZ0qPtO89Xp+ly5MWxQA7+Z35u4IoQ1FXbeB++EKrRnY3FoPfFwZbNpm6Qk2IiRirOP8LbLV3pN7qfNTtGOdBkaijdxKF6gOoRxuM3BMxS8B/DVErdENUbV0knV4cwqvIW5+V8ec5ZPwUywG1SkHN7SLR+x+eNuVcvVcE0tDg0yr+IAEMqYAlPiDQZncTtiDxyhVq+EFYVWJNNKVMq+m0gKEteCbXJBnFgG6nru/AFgdaJ/SMH0LcQjiJBPx0XHzlW/0OM+noGpm8tCXNJlUi7P1iP1Jj39cAeUMtVy/EqCOpSoSCVaxC1EJ6huOkzB2xcPE8hRzVSmzdVTLkjSexdFIDeyBSR6nzw1X4aM+c663yB/pIP0Y8spl8giVHHiMzOwUbEnae8AAT74788m2XAsoq2H+Q3Prg/ROhNNrbEd/X+vTADnWpKZfz8X/sODQ2dzziD5jfy9/CHtgtgTy9/CHtgtiqDKM5OorRzeYBeDppop9GksYN7lB8sMGT5iLuVCsoBsWUmQZuoB2vIMbEi0RimF4xWao1Qg9aw40GGgyJHnscHuE8yVaYgs7AXCBSq7CZsCf9trk483P03Ji0XHLmzi9MNltFz46tUgSFAIF/O9gO8HfB/jGZQZVy1z4bkIJLXHxR977th54rbP851HV0SkVVrxpM+m1rA7Gb/PA6hzNmFc1FBUggiAwA2EL5DpH5YFenOtVU7y1UbOGcNb/wBFzQqVCztUZxAnSaZQL6CdP64Y+DZ5aWWooK6FBSpgwTqVgoPVed5HabDFRpxbMCkyan0uSWWGvq37D+vPDBy7zV4FPQ1FigGwBJbzmRa4B8vTaCzYWIPnc1x+q8ZFWrl+lepWQvfT9rSKg/4dRU+YE4VOPV6v1LL+CJq62ost5ku3yPVYxhj4DxZWohmVaQ1atJEr2jT5REf5cC+auMFqtJaTF2DgM0Ssgg9AiNMsQfO3yVgzksEIqvM74nuTNOtXFSvUiSKdEG+oLCsxXsG0sZNoJxw4fx1lzhzAHh5dqVao5jeSQqz2YsEj5i98ZxTgMZIFWlggESSo0mABab7+4vjnxDVRRqYU6Tlgi6lBPiFqZWb+hMna+DxkEn84MziTrWy1GhVBdyS5YPBVj+KLsTMw3p54r/iPLOb+HQxRSdDErME+8/KcWdV4HmPDTwfDaoE6lqDzCT1SdRJJPaJO2FTifEWpZdcv9TqpndQAr6mYPF2iemIkadgI2jFfTH2DUcq6u4oU+BZkH4D+Y/nghTyWYAHQdQvMj+eO+Y44TT11K9anmiyyukCmVFpECZAvM32wwmijUqIyz5nM1qh1hXHhUqumPEgFR0wIs0yPWMOIvuJdiz5MYPBpupavxDhc6iy06IqiSDKiD87lZ/InE/mao4zaKS7Ui3iPSBAn7oUNIMbyJA2uJxP4Or1eMZN2Q0iMrT6Vsomjtb8LWHz8se5/LrXrVWZZVXIkahYC4BUEz2MecYXlB4Gp5uZiTBy8WXXA1a6QWnLBlC12Y0fFckWijYA7sIF74N8R4bQzGSqkfClBkWBpJC6iCRvNgWZu9r4iZip9XpCs2rQshRoIK9QqURC3+zrBiQZs3bA8c100qD7Oo9GogWp4lMLqYHqbSBJBmYbftiFVJIqLJ4iQ+F5vwuHZMXLFKgVRcya7CwvJPYR2OGPhn0UCVbNZhydJ+zpgAqW8nab9jA9McMpWoLnMlmgi0qAoGnTJXSqv41QGFiVYzIJiZN5GHvL8Tp1Lq6sO0HcRgMzDHkJB7ynELW4lce+i4aQcq3UqgaKh1GoV7B46WN4kR7YrzhecbxmDqylX0lD0kEb6rTI2tGLY5p5qNGKVIrrc2kx+Q7ztbucd8pyitZhUzK0xWMF2QS9Q6Y63MDa0AEW38yw9T/8AULJjoaiRWrNUzKsTo1imoAGo7fdB3Y9htb0w1Zbh9BCaaLeJ1u2p+o3liZ+IbDywm5zimWTiZ1VIpeI1M6pL0wLSCR09SxPl74OV+K01rBUYdJtVEOjgkC/92WEk7Y71QNAgTuFDtvicOauGDJ0DTTURUGlXJ1AAuHNPeACQWVokQw2OELiaSja2+QBt/PFo8coHMUKqF1YAF1AMw9IgvpK2I8ItIG9ouMA+aOSiMr41GWplQJ9Ta3oTYYy3oz6fpcq+gUY7Ov2inyPx4pU8NjY7YZfpA4YK+XFZfjpfqp/kb/PFcPlamXqdatTcX0sCD+R7Ys/l7PDM0NJIIaFPpNjOFdQvpZBlXtPncgIo+Z7leF06GSXWqeLpDKampgCYIAIgLG1vcnCqvFyOIZarUCgpWpuwUaZhxuBsbYsjndPCAalqqORpRQuplMQWUKOqBNiLXv2xS1RtTM5NySY+eKU2bnuNlXJhoef6S5uasozcfSookDKakPYnqST7FxOCnJ3EadStXo07mmwLOd3ZtWtj/mEewA2AwI4hx4DheVzdzXbKLQUk7liJt5g09U41+hXJya9T/Csnvuf9ccYXluebjxh+md2PYAD9ZZNTJbEYWOdqGlMue5rH/wCBw7jCh9Ifw5b/AJx/+BxcFF3PKuMvL38Ie2C2BPL38Ie2C2GTT5qanomLkqsESAekfKZMTvaMcU4wyUfFDdTMV8Ig6QCN9VjJ9PT1B9zdbV4cEQNIYKd+0TB8j57bYg8TSKTQ4K6hC7kG+omwk7drT548zA1OCYV71O9DnV6YOihRB8zqaPlIxpk87ms/mESQzXgAAKq21Eg2gb39MB87l3RULIVDjUpI+ISL/lf5g7EYZOQOIUsnVqVc0wTVTCoPidpYMYVZIEAXMb49NmsUYakluLdodHJGYCmXplhcKDYxsNhuD6YAHi5WUZWQglT0yd42O5vt6YcF+k/JM0A1PfwiR84JP6YBc0UEzCNXyzUaykE6ZK1FJgSFbTqEz6jHnvjUHUdlxqFtDI/Dnd2LMSEIKqxO5mxK3Atf1IxKQKiQ0AHaCWUfPsd/T8sCeHZaqtFgzgMJZlYa9KqBYdg0jV62Nsb5ZgxCrUeagnpMT3Ei/a3n54lddncQDN+I1QXJUeJIBWEJBPvAgg37bXPfG+W4nUarpYOymAWsASImQNwAQYB97YIUzTRlp1aU6lOwKbghWHaxHa3btiNUzPhwhGpGBEk2JmYkzO8D/fAcgRVTcTCfAM0i1qx6QlVQKtRjEiYIQtEEC/pvgHxzOUqiqKdUu/ikKELAKi2BcwAXJ8jsDiY+TFVQ5PSe4PfuCZE38hjhy7wEfW1SoG0am7gEwjMI8tsV4MwGjOEGGaXAzVo06tUo7+L1LUUE6YkEHYXkYlcaydKvko6VNBwtGmjjUNQgsLyFuZA8sN9KjRCaemPVj/8AXEYcLyoMhkn/ABN/9MO+04+9w/cBWot8Oy2eagKSViqLBALFTCj4VYXFu2ONarVpaPrDZkOSSEp13AK2jXLd2na9jhzzPGMrRo6qoOnUVBUi8AXv74DU+LcOY6lWu3tB3MQBFzNoxvtWI7s1+BnPRYn/ACICQMahYVM2qsdnrO4UR5hpPfzwa4VkKpNCiM0zanrMxSq7Ejw1Kg6uoCQRG2+C1bmDJ0TpqUawsPiFhIJglbBrGRuIxvmOIZSmy6srmEZgSvxgkd9jbf8AXAvnxEef0M3pMf8A0SPX5SZID6q9NyVYVSXKiBAk/dv8rb7450/o7U5aqlJ6ioxLKhJlDAsDuVkbY58XywesoovVRWpq0eI89U7y2OHEMmmWVDXr5oFy0BCW2j+964H00VebHRgKjXxXvPOH8jmmaKVh4oNSoxZxredA0ktFo2tFu2Hl6AWk9Rzp0AmRMAAbxiu0zeWItmM759x/riO/NeSVWpnOZrSSQyxJb3vJGFH03N3+x/tHellA3/IixSrhC7kUfELajVqDW28mQSLz++JHDMivjGpRptTFYQdTACzS0ajem0Br3glfuyY3Eshwuu5f6xmlvMLQHfvdr/IYh8Z5WoeDTr5armK4eo1Ng6BSCFmbHYeWGsVY1Z39DKMZ4VqSM3zv9VqgZUqFIYSFUyrgqN/hiSdIjt64Yfow5kfM5Wrk6yGrT0Gkqg6WbVqsCbLAli33YHoCmUeT8xmlFTL5VnWImmp022u0an7k4dfoy4LmKD5pq1F6LUqUU0ddGosCWI3BnQskTFhhgAC6huxJIM4576Jq9erUFfMFEoUxoqVV1hgZPxCBpHdjBHlbAPkvJNRo1ajugOtAiBl1MoLTUCzqNOQoDRecW5xrihOWrJUqKhNJAasEhdQhy/YG5Kjvb1xH47yrT+oJQooqlGpqhjqUF1DEmJnTdj3j2wrJWTGyxOYMy2ZXXOXMfh1qLlS6051oGKFlZdJGrsSCT+9iRhQ49wqkirmspNXLOdJ1j+C5k+G4GzAbXg7gnBHmWXNUNuHYHsLGDbyMbY85W4cQtT7SnTLAI6mqsmVYr9m0hnDshC6TDL8Smcd6U8cVGSryyE/SHOFcSahksm9SDSVajRp3D1GCovnOlySdlffYG1uRqaCgDS0BG6gtOl4SjVewJJPbqPlis6/D6hzAo0Mz4bZanQosouAFVdZBAI6naT6gT2i4+D5NadMKuwwaC3JlDsVx0e5/SElGFD6RPhy3/O/7Gw3E2wk8/VpNAf8A5Z/6TiuRxs5e/hD2wWwJ5e/hD2wWwU7PllQCx8IKVABuZaNMmJE2IPtGJWb4aHC09UAiXhRqYi4IJ85j/THtbl2ipRV1agAzFSbja48r7jsPz9bNsZHhtTgnR2cQRe5IBkN7gDyx4xfkQUnQtd5GPAKtcqviB6SbDVOmYmDAFysd49cZmuXFFfVAUTOlR02X5XJBPvhly7LRphVAG8DzJEn8zhfrcQUksJgiBAkgidPva2L6JWr3UsRVUgtNvBUUzsAd9Nj/ALzj2pXFPSVH2ZHSSfh8wTJ33v3wvZnMPfrs42GwH9ftgpwvNlVPV1RKrG47gHsSbf5cR+iVW2MLqc65Paoh/I1lemzSsXmV1T5iZ2Itb08saZbPGmF8BVTS5DFbaLwHUEGRBbcH9Tgbk8hUUmzENe5HaxB/CRb5EeYx7nlPiIVaFZSIaACQCQYvN/62wkAcqHaS35MMNmPGEsSWVjJGzEiQNUe50xBsIxHyfC/tPFY2ZTqVhJJPby2vPbbEXJZsoTTCksFm/SCRY3IkiRNu4GCrM5AKyhYe8zHlbuP9MKJKGGCDN2ggrc9vi2g9u21r+WO3Ba6JWpKPhUuJ7jVTYR7SQPyxAzNFgzOy9KLIpkRqIjsv3QNthfHHgFXW6OUVSWG3l5H9MHjQ3s/7UC91DAzDOI1EWLWuNKg6iPO/SPU9wDq8qM6mXqavhBMBY1CV2tE6htuVk74gUcx9mzkgM7BdIN1VbxGosAOkCR89xiRmL1PDaAKlJVuDuUBWOm51dwO+BXWoB8zvnmNWilO3StSpDCCIEGB+IQf174GvnVy9SgaazTFOCahZdblQS6MApS0ae8CT3GBvFuJsFpBlc/ZdTLEgFyOoEbCBfHo40lVNLUsxWVWsZVlE2UAbKbED0OHYlrH2l4CtZJAND5+JI45xStWemFqF6NSmopIEVVUSQUaDpJkQX72sJjBDiNPP5rKUai+JV8FXUidRfq+6B1AAADqEmN8SMhxShlslqFNVFR2NOjVVSQSYYNaCgCggdyVveMT1zEimyylN0DAKI0rEhR3BsbeuMcpY0Brff6QfQ9vJzuE+FtUqZkMFJCoq9txv39cR/pdrMq5b7pl/9N8RvAqvSWrRLu3TqQSoIYxqLbiNiBfYgGcduXX+srLa1CM63YtqKmCST920RhzNkXGAQNf0nFRed33i1w3Mk0FqICz+KyOdTHZV8OQZiZb0t6YN8N5fqVSA6qoIJYoAf3ED32wv5XiLoa7U20nUKYUACZY7+igFj7jBHMZ50AqUHqUyyjXNxDodWlfwBgd7ibRYlDhy1jQluPiEo7MG8W4dSSqVUGPh1EwVIEmQBAWBuL7Y0r0FFHL02IVGr1CSQGsVAsTYTa5HcYm5uhTqUGPWHlGbT1M5Xpm+2oNcn8OImcRFo0Q6uU8UyH39SfQefphiH3LZ8n+DFZwArcf97SwuMcQelkQmW0qzL0vLaKarEt0mSZYBR5kTOK/4f9LHEctNPNquZpmVK1RD+wqLYyNpBBnDPxXhFankw1Fi9Gmlk06nQEqZn76Cx8wLjbC4adE0lD0/GsOkMA5VgdRvALBr+hjzOKfVKmiIjGiuO+52TmLMcSq06T0aamq6LWqhSIpo2tZE2Ygt1EdyBh5o85Dw2r1FHhHN00QLOoKwCdQIH3pa02IwmcNoUKTVXpJVSoVgFiG1SsBlHxaguqRtdjNxiOaFWtRFCitJlWsjBCyqWgAaYDajpOkC+qCN4wssCdShsZ4QjzbwqlSz1bWxXVDiNNtVpXzIYG5wK4fyzSovGg9FYdbCSSHRwFM/hEeuoGxwc4zlaz1XrvTalUdoUPpqbxAfpABF4Mm3yGPeM0iUcBgZ0MtxLDv0NpkENBUMJCEkEi6VNOQDJ8KbYVBuTrDWC9XRmPFNQU1WHkE6gzbMSCp0nuNxF7d4VntdMHzHlH5jzxUlPhFJ6lOu9bXUpTqKMW6RAAIYbAWJ+KO1rWVw7PSo3He+KsbDlUV1g41GDXOE3n1b5f8A5n/acMFTPBRhN5n4uKr0lB+Gr8/hOKSwDASJTcsDl7+EPbBbAnl7+EPbBbDYc+bMjQ8RBNQiG0qAYJj4jAMzcG20Y94jlCSjkkmmCxuDrEz1EAAt6QO5E4koQihxTlgpAZANRJAgDSe+kyfWPPC5meL1EE6gDqmGuTtEiNjET8u+PCxhma1hcgIR4lXJWZO2rz/8jC4ueI331T8wbfuf0wXbPq1JSQR06h0kj1uBA9MK+vUT5Ek49ZR8w8hOpMr1WqkuFAJOqBsAIBticcw9GzDTbZlIme9xcDbcXxpy3ka1WurUkB0sG6jAgeZw853idN9a1KIqpTBBYrZWuCZeAFkWvJjY2wjM1EKRqOxYPUQtdGLmV4mapkgxpkfLf8iDc2vghQ4T4gdqjaiDECSSLx6A3XqtA88COMZii+lqJDpBApAFXQmJt973Ej0wTyFVzqqhrKFUqohSbEAgSCAP2I7nEjrxFrqY4go72RCDZUUwYIfQPi2JkRcgRM9o8sdKtSqxNQgNA7tebQbXIF72mZxrw6mQzy+pgSCGB032Iie4vvEDvbGuaV2Q+HCmSTIJkzfTbzPfzxGbuKN1JVXOa9LVAASd4jUSP2InpGI6Zma9PT5e/wAJgfpjTLcPIpBazky0kkwFJ3BBEHy/OMSuG0aZqU6VGSwY3LAgwpJi9h7jsIxRgYNl5EwWYtuEeM8B0Zc1FppCKTdfWbwQSJOEocUrOAfCps5Ej7N9lgAkl9ogD2xdtWnqyrU/DfUVt0MR59hhLztXwZ8RGmBtSc3G+/bf2wfUsquBjW/w/wASvClrbH9Ym8M1VxUqV6RCJTKFUGkblmAEzIMSTtfE6jwr6vUyrhKzUKgTUoOnqaYAVSCQCZBJ2m+CGS4izU6gQM0sYYUG6dQuG6u24O/nOJFXiGYK0gA00ypJ+rtDabba7T/4xIz5SSAtD438fhLAuOt/jA/G8k61UpqBAUwGVXIBdouQe2GbhurwwoClkUKQYEdM7CNM48ylA1a6u4IhYJZdI3J2JPnhK5z4r4GfqASNLQSPRbe+K8Kk40Fb3f6xDNbtZ1qpYmU454RfT8JXRpSx9GBF5LHf0ONfHagjBxC0yTdixdmuSe5Pr64X+AP4yrmD8Ak37usSPYb2xK5o4hXRqRVll3e7AEBRBFz2BJ23wRsjjOtxBuLORyVQlmRtOpi3aQTgkchV3LGY3sP9MR/rbeE9ShUy9Z1JYgUDTsLt1mVJuCJ0lrxJsSnCeH5zMJRenUyyLUhWFRFVg0idACwwMwL7j1xX6d/9P3knqEf9v2i+cw1KtAR27F/EEgSf7naPnOPOK5zx6QQg0xqN5JIJ+V7/AC/PEvNcVqK+Yp1SsUdYjwwjdNRVkx3A3jBbhGRRgDA89hgBhW+VUR9bhHIxFE6nPkX6Qzk6f1eutSqiKfDqCk4bY6UcEXU7BxtsRGBlSt4lU6EqUFq/aBdDHwHN4B0wVDTbuI8sNDcQoJY1ac+QOo/ksnHSjxJG+FKxXu4o1AoHc6mAFt/lhjDlswKErilQzVaEqoQ1Al9TKeoLeNUdckCAMN/A3qI3iikrK1wAmglWaR/hNMElRC/eHcHDNQpl6UgEgp8QEAyNxN7+onGZBIoUWIchlRQQJBJEC8943NsAVvtKFzEDe4uZlXogw1ao7KQmqXTRqnTAEKxECZFw1pNhWcqVcx4bhKlGpRJFVoKqVkMCu5JDEwADJJ9cO1fi9BG0s6hhuutZHuATjiOPUmtRp1azeVNZH5+XywAw03IwA5DlhBvAuE0qb1OtqrO5Japq0qYGqAY1RcSZ3AHfDZ9aSmPiAA9dsLWU5kFRnU09AVSTDa3EGPgiSfT2878M6Mu2jxa9fUZMMtMFR/ywIQyIBILTtjoADXF519XvDXE+Nq0AMLjzwJztfqpCCCHk2t8O/wA8RxktT/ZSUDnqYgsAOoiNy3bqY3/LEniunTQK69WrqDgSDpO8WmcEtHIDcR9n4DlctTl0/ZD2wWwG5Y/hD2wZxfAlC0coaQVXMtYLIJgRbttuBMHpNr4HcX5foVZJUqYhdyvpsbAwfLHDN8XSmzCmWc6xYnctOoL3AEiD3xvwN3asyux1Ux1KzWgE6QPdj/W2PnadfeDUcGB0Z3yGV+p0Osg6AxIEeYtG5NzewgYHcazmQkeLQioy6rAp7aojf9MEa2Qd30sNSRJJUpq/wyL39b448Q5LSsjEWqH4QW0oDFgbE3AmLDyjDsLAm2Y7+JScjFaAEg5PnbLZdIoUtM+5PuZvgPzBzd9YXTpm3xMW6f8ACtlHvBPrgK+SEDqAMwRckXIuIxKyPCVdWOtumBApySTtHVvY28hj0BixoeRuJbqsrLwFCe8FUsYVdTkyDJGmO5/u+ZNsNVKlWGkUgqIslmganJnqI8oiIAMAneRgBRyzU6bGntMmxlgJAgg9oJ094JvgkmeAJqKSvSogGOqRtA2hZMbar4Tm9xsRSihRhbg7VlOqroCuJVRa9iNMk9MRvB9Md8zWqtekNZiBJjwiTM3kMDEk7/pPmQDVVAdpKnqgR7KPYHbzwwZXIEjpWwwzpOgOdvUfS/zJc/U8PauzFyjwGu4PjVh1CDpGoxM7mB/5OJ3CcguTdapqFtIIkqFmVZe3+KcE6y6J1WjCzncx4lQ91FgCLGP63x6+TpsGJfau/wA5Hiy5HbvLGyn0p0LKVZYEGRIstogzuIiBgFS5kWs5BBfWZvOqCbaB8yYPf0GElaIBgd/T9v8AfHGjxI02lTY7spj9b/ocRm5YAPEduK5UUlddOk+Kbb6SQD23MWwNyQYQzCATFx3xpX4l9YUMkCTMDf8AhrsCbmxPyODFPKPD9MqKAIYG4v5bSbmcSYD7SW+TPVPYV8SdR4wVXSAp1QCWEkTa3lvgLzBwfI1qr1K1mZwpL1GVZKyBC7CO+O/DKK1HUllXTc6tyRsBH3p9BhZesPrJLrrECRqImV0m4Pl5fnjjoPV/Lx+cB3Kp/v0jxS4dWpKaKNk1SiplWZjoDW6jMFj7zgNzJwwFKbZh1Ey9I5cyrgosSWm223Y460uaVpU0QU6hPiSy6jpJYyWGqYM9M7gbG+BWd44axCuqt1WUmNPawUi0e+BbGie9bJH1gDMx0xG524JkwmWqtrCh9RZCoYMqkFo7g9u9z2xvkVq/WF8F9IqMACTNNJIk6djNxbz7TgFW5lpafD0U9KyIOubmTfVO6jEnI87+Ewan4akXB0uTY+rYqXKwH3D+394tkBP3hNuaeFVBnc82ipobXofWGDA1UgBid4Hc9ox35W4TVcIVy6gxOtqjF+nfR9xCYgEmBIviHxnmGq9GVRD45sQCALyTpJIuf3wIrZmsE0VKrxAhQ8KouICiw28sCCSCTqFXiWLXzC0HOvNUxH3GWmJ8wppln2+8VAncbjEWvzZlXIH1d8w69wDTEgyCJLNb2xw4By7khl1qkks67VGuDsRoU7yCLztiXW5dWq1NkoEKEZWKr4U7FSrKVIKkEz64AtuEFE8r80ZgtRU5cUabMBdWdysgNc3EA7kTiW9SoVFOvlmrJMAoC6qImXCwZEAQJwZ4dwj6vTYu1RqjsCrGoPs1JjQrNBVSVltpBUTjpw2hUio1Rn8UsVsNPwyTEdMdQAM3j5YENRhEXFBk4epZPAIJBlglZQkiDBb4T8sNdfJ1FQKBUpgBQpUKQsQLdhJif0xD5e4/UzlR/sHVFZkeqaoHUgg9GmZJ8u8+uN87zchKIQumRqZmAIYAG6C9mMX7ie+Ok7g+JG4dw6nlazOSRqTqDIoYtPxBzcSe0dhe2JwrU9THUoLExNJbAiDeCC0Wnc4GcV41llLU8yoGuJFRKiDpBIgsoAOlv1viZw7juWFNadJkZVsoDo0D0B8px0rficv6zpVAJDKyqAhUBRAB2BiBNrewwK4lqJo62U9UdIAkweo97+RwWqVabTYDtBWP2O+A/E6MVUIMqzAgD7pAIPqZN/TbGxoOQMzOeNS0+Xf4Q9sFsCeXv4Q9sFsWSefOPD+FAVwz6i5TV22gAMI+KTf5D3wUWvTR2ICrUcjXeC0wBYGSYBgftjjm2zNL+Lkqg0/CNdMgb9wT3PaMC6vEqjR/wkEEnV06r+sjyGPBbpsznYPb6QwwA1DFWvpa0FpJtYiLtqUmS5E7dp9sc81XZ6amkCGgTqOm2wOncGbD2NzEkdR4zXDLqoMVWT06Vcki8nVBxr4y+K1X6tWLt3Jp2He2qJ/PGHS5B4hepJmY4BSJZimvUZJNtI0xc+Zkbd749o8BQZdUBusAsiwzAmWtJvEzHa8dsc24wxUD6vUBHcFANjuA3tgbW11WQ1adchCTClAL+RDBh+eCXD1DH3XMXFwi3BVo1qbLqZARKxqIImAT2Q6mN+4AvjStw6iWQsSFRAohOiQZOpuzMT+l8etxJh8NCrp0xpOiPcnVJNu/viLm8zoFU06VRfE0/EBAiLQGO9ztucEMWYtbAzBgYYyNCBpUW3kmSSTJP54n5jiHg0y7TA3Awn5TOllMOL/dkkkD9B3t6Ym5NHzDLTLg/dKmLiJMTsTsMe8vVKgqRHo8jm4Rqc3UIJ+K9tr+UT542p5unVMJEASQOxM2/PGcT4SudolRNLwlZCNKkp4ZMmbFlIHc+RjaV3geaKqqLqlmuq6SAD3FrmLzOMvUM33jOP0vDtJfEM3BSYGmQJ8zECNu3bywD4lDSOkyRtYqBuB5/viVxEGo/QSFUEjbYd/zMfMY58D5bOZroAYUkkn0G8evl74S2Sz3lKdOwHaa5OuvSrlxpIa0GDFrwdxh1rcYK0VZV1TUXUjGRU1WhjAgSoMDeLxhZznDUNEurJTNOQ1MgIWgiVXfU3qANsEKzA5QEaW60hWuBB7rNr+kb74jzLsEfMoxsyHie0Jcq8f8DOtQLnSWdBMXJBCi+8yNr/rhV4caoEqitFgSpJi+52/XE3O5eqvh1BSos+oaSUbp6hBENFifKMb1OAZlqNNabhGNcnRqMEixbaL3PqO2CK23u/n8f7zO4I1PF4nmQb00A8/Cj0scSK5q+AagWlKlSCaSm8gfn5Yl0+CZtKdR8294GhFYMkagDcbMPLyYYKU+GvWyLpSWXJWAN7MDjuJFYkH6QWNUYA5Q4H9oWcAq8lp7WJM7yDtbDFwLltcu1Wqw05YISxczYDvI87QO9sA8zRzFMU7OlSnPcaTJ94Mj0xnF85VrqoJqGLkM0JI20oOm20xf5YLixYHlrzGs68aC2ZA48AuUyonQQskwJEifacQ2pCjo1JLMAQanVIBvbYT7Yk8xMUoUOnUAEQje+hpj2jG+WyL1aBrSG0JAB6nERYCLEC/rbzwDWFEFALMZuRH10/HcBXZiAI+BRYEdyW/EQIA+eGynxHUSeyje2onsJO2x+WF9cwMvkqfZmFNnLE9LVQQoPvAt/ejsca5/ibZRKhMVJqJI/CH1qumN7jb0PngKuFcP5DIVa6VDUYIS9TZyFXUxYG0ajDWn0xmTzTrTC10WiVOkKragQGhSrReRB285x25YzKvlEqCSHLNfedRF422A97Y2r0VdlcidN9427Hsfnjn0mkLJCnRDKin7R2dpNyXt+ggD0HnOFCtntPFxFMvUJ6Dq0zqSzMCIlULEEEGQD2wa4lzEhrNRpoZUEkgfhGw/MGfLCRw7PqvEVqV6yqdJp6z9w2jUCAAIJ9L4YB3nO0uvPZUlR4hJCgk3UDbvOwB2jzwt5zlLJOplCUcltIY6ZJkso+4Z7rE+uCPN/FEpZZagrGSsi6kOfui6kEXk22AwFyeXbwwKqhKn+IkGZMobSOxjY+2ANidoQilSnTRaapKqoUapJgC0lrzgDm8j4ZpddRx4hA1mSJExPeNp3/LBTL8MqOQAbbFjsPcz5dsacfohBQQGQr7mx+EzI9/3wWM+4QX7SxOXv4Q9sFsCeXv4Q9sFsWyaB+IcvrVNxgd/Yqn+EYacZjTRW/sVT/CMZ/Yqn+EYacZjTRW/sVT/AAjGf2Kp/hGGnGY00Vv7FU/wjCr9JfKYp5Co9MQUKHbcagDttvM+mLTwN5j4WMxlqtFrCojISNxqESPUb/LHDsToNG58r8Bz/wBq1JbIy387XPv3wezGThhT31WB3N/hOIfBOEHLNXNW1amwXT5EA65He2mL31Y1yWa62qvVYFWDIjwQ66ioBPYWjpm4+YmZbJqWpkpRcZMlnzlKFVKeks6A6ahYg62NO7C8wTv3xXp4i1KpUW6H4YHYC0H5d8Of1unUrEwA2lQVkkkCGBIj8X7YTeMJ11dwQQrXmSDb5ECflg0+DFudkj5kp+Lp4wKgoumJNzMd/TDXwfiop+GVnUzBRa3VBvYxAB/LCPVemrUmZSRpRm7zEA+nY/nifV45T1alVvD6l0WkBlE6RPn+QJwLJdVDXLVgyXxjjnj16ig9HiMyCIktEkC8E6VN/LDDy7wZ6g+DeBN9gZH64XuWMoKopiOpXZiex1AATfcAfri/uTuBKtMEjth3EHvJS3xANbg4ppTlSbHb5Yxa9ER8IJG5iVM2O+47A4sHOcNDLGFfM8hoxmMJfAWblc5YqK/MNYNQeKittChgWuR3HttglyFliVgjBFfo+QHbDFwfgYo7YPFi9O93czNdSNm+VEcyQMR/7EU/IYa8Zh0GU39LnL60MrQKgAnMoLwB8FTc9hhDp1kkSZkyVB+LTvfYXsDe+Lc+mynqydMHY1gD7GnVH9Rir+GZajTyqqzgE7s0JeZ6fTbCMpj8RqMOdoeNlaKuDTkpVdhd+gU6cKFGmwNRh/PEDn3j7UjXpoCrDMU3VkAOgUwSstHT1MPORGO+Ur0qwVVrBlRdGlWAsSxhti1yRY37zjpmKeXzWZBd6blVgU1IKiAJYj71gttgZMWxN6lHYjePxGDkDmE5vKKWnxFLeIYgMxJOpYsQfTuD3324txynS1iQWEaVvJNyT6C/6Y6cIKhjfSCugCLGSIAA7b+2EPmag9PNeHUM1KjLoUXJDm0b2uR7jGUh9zh9uoY5Xo06lXNO6y6UdRawU6rBdO5fpY97DFc5BxUzNNiBDVVJDXEFhM4NZiq+Vz7q+qmVApsJj7on0uCcFuTOVFhcxUHrSQmYEdLMbS3lttMYYzBV3BAswlzLwFqhNZWEU0LNraFRaYtpJsJ0hAPMjDNwnLtWGtnGmBJHeQCAARvfftOBHHchXq09OWL+ISoVUgglmAJeRBAF/SCcPGYUKukdUWJNix2k7XMScJQnjDbvOVEjpH3RYDt/Mn1OAPNZl6Mi4cie8Rt+mCy1dP8AL54Ccy1Zeh6tt7D/AHGG4vvCA/aWJy9/CHtgtgTy9/CHtgti2TTMZjMZjTTMZjMZjTTMZjMZjTTMeMJGPcZjTSrPpJ5G8TXWoiKjJDAffiIP+IKCPW3kMVVmOW9XhzAK0tDLPcMYj0iMfUWZywcQcV9zPyNqJen0t5gfvhbKe6ww2qMprP8AC3aqG1iAFURIBCiBN73xArcIrVAxKMGZ5MfCQIG53v69jh1zfL1aibJN5tb9D7/pjSnQKgCGt5jCgXHidvlsxZ/swXoAH4gAFntcTeNiP541ynKunS9Syx8Pcn08v9sN65V3EIh9zb9L/vg/wPkt3YNUk++GKG8zrMviROSOV5YHTpEzA7YuTh+V0KBiHwfgy0lEDBbDYqZjMZjMaaZjMZjMaaZjMZjMaaVv9OLRk6N4/wCIX/8AnVxVFMw2moqtaCDdT3/bv64u/wCkvlx85l0RNAKVQ51yLBHFoBv1D5Tim+K8p5hWQrp1INJ3hgDabYU6knUYrADcCZ3gcMTTBKi5W2oD0J3H9XxvkOLJl6mqjSkgRNViWvvAWAvl3OD1HhNSAKikxtBNvnb+ox7xDgAqj+GysBAYASY/F5+++A4lu4h8gOxjJwbiYr0xUVSo7THbfYm09yBOIX0p5g+JSrqNNWk1PS43MqXEnv1KI/zYAcJ4TmqDyLg/EsmCPywe4uDmq/iV0qMigBKIgIIESxmWP7/nKRiZTqEXDRe4zwitnM6zLJ16SzsCFWVmCfQQIHph44dkhRpJTFwihb/qfmZOIy8RsB4VQAWgRAA2AuO2OjcV/wDxVPyH88A6ZG8QlZB5hGnm2TqUlTBEjeCIwZWuhpjc6QB8498Kv/qvlSqfp/PBL+06xHhVR8l/+2MmJx4hHIkkrUGsgdrHAzmBwWo+Yc/kR/tjx+Ogz9lUntt+vVgfTp1a9dWKwo89/wCUb/nijGjA7iWYEalscvfwh7YLYG8CpaaYB8sEsUxEzGYzGY00zGYzGY00zGYzGY00zGYzGY00zHOqgIvjMZjTQLn8mh3UYC1OHU5+AYzGY00m5HIU/wAIwwZSioFgMZjMaaS8ZjMZjTTMZjMZjTTMZjMZjTTMZjMZjTTlmFkYA5jJITdRjMZjTTj9Qp/hGM+oU/wjHuMxpp59Qp/hGM+oU/wjHuMxpp59Qp/hGM+oU/wjHuMxpp59Qp/hGM+oU/wjHuMxpp59Qp/hGO+WySA2UYzGY00O0FgY64zGY0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0" name="AutoShape 10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572" name="AutoShape 12" descr="data:image/jpeg;base64,/9j/4AAQSkZJRgABAQAAAQABAAD/2wCEAAkGBhQSEBUUExQVFBQVFhYaGRcWFhYZEhkbFBcXGBUXFxsXHiYeFxovGRcXHy8kIygpLCwtFR8xNTAqNiYrLC0BCQoKDgwOGA8PGi0lHyQ1NTU1NTUsLjU1KTMuNS0tNTIzLzEsLDAqNS40MCs1LCwsKi0tLSwsMistNSwqLDUsLP/AABEIAKAAoAMBIgACEQEDEQH/xAAbAAEAAgMBAQAAAAAAAAAAAAAABgcDBAUCAf/EAD0QAAEDAgMGAwUECQUBAAAAAAEAAgMEEQUhMQYSQVFhcROBkQciMqGxQlLR4RQzQ2JygrLB8COiwtLxJP/EABkBAQADAQEAAAAAAAAAAAAAAAACAwQFAf/EADARAAEDAgMFCAICAwAAAAAAAAEAAhEDIQQxURJBYXGBExSRobHB0fAi8QUyM1KS/9oADAMBAAIRAxEAPwC8URERERERERERERERERERERERERERERERERERERERERERERERERERERERERERERERERERERERERERERERERERERERERERERERERERERERERERERERERERERERERaoxOMm2+FW+rTpxtuA5legE5LaXxzgBc5ALzHKHC4IIVfbfbZWvBCc/tOHDoOv0VNbEBjRsXJy+eQ+3VdR7aTS5+Q+wp/BUteLtIPZZVU/s9oah8t2PcyJuv3SeQB07hWwFHDV31NoOGW8ZH9cyvKVTtWB8RKIiLYrEReBKDoR6he14HA5IiL451szkvglB0I9QvC4AwSkL0vjngakDuj3gC5yAVW7cbaOkeYoXENac3A2JI4Aj5+nfPXr9nDW3cfsn7dV1araTdt37VpooV7PqyqlZvSm8Q+Eke8fyU1UsPW7ZpJERb9H7dSa4PaHDeiLWkxGNrg0vAcdBdbKtbUY8kNIMeSnBCIiKa8WKqk3WOPIFUJWzGSZ7hq95I8zl8rK6NrKrw6OV3HdP0NlTmBtBqYt7IBwJvpZt3f2XJxT4qud/q35J9lzP5D8jTp6n4HyrBxjGhQ0McTTeVzbD0zJ+vmOagWC4S+rnDBckm7ncbXzPdecZxN1TOX5m5swcQNGjv8Aip1gs0GGU4dKQZn5kDN3YdtP/Vgaeza0PMONuQGg3+5OmUSRi6xOVNn3z9OKmeFYYyCJsbBYALcUY2d24ZVF43S3cF87ZjPqeS2cL2zgqJPDjJLux9V1qWKw7GhgtG6Dbnz1Oa6gc1wBBF8uMaLvLmbSYkIKZ7zwBt+H9vNfMV2lgp/1jwDy4qAbebXR1LGMhddt7u14afP+lRxOIY5ppsMk25a3yynqq61ZtFpcSJG70ssewgmqKq75HljMyC47pJvYW9fkrXUR2GoG0tH4khDS/wB436/lb0WWL2h07phE25ubB1ju372VGGq0aIc42nQZAZEwLTcydxUaINOm1rzc6neefRb22VZ4VHK4Gx3SBzudFVmAVk8lRGzxZCC4XG8TkMzr2t5qb+1KrtTNaPtOH4/8VCtk6lsL5J3fso8v4nEAAdVRjCHGq6J3DwHuSsuIee802TAFz6nyCl2321HhMFPEfeI94jgNPXl68lEtkdmzVzAEf6bT7x5/u/5/dc3/AFKmf70kjvLP6AD6K18LkpsPhbG57Wutnci5PFeSAQ17oJzOg0HoOpzUKYOMqmq7+jcvvmfBSGmpmxsDWiwAUb202tFKzcZnK7QcupXTG0sDo3vZI126CTY3tbnZVrhc4nqZaub4Isxfn9gdTbPuQrsViqbaexSP4gXjwDevpzW+q8iGtN3b9BvPRauHRTOr4vFJ8S4cb6gWJ0+zlw6qQ7WbfuuYqc5Nyc/Xpl+OijT69wbJOcpKguazmG/bI/2sHmtnFKIQwR0zReaUtc/n+63tf+knisG2Q4NdkYEDL8ZJ6CYjeVzmvc2k8UydZOd7AcznOin3s+q5JKQOkcXG5zPc/kpOovR4vT0FPHG94BAGXHvZSCgrmTRh7Ddp0K7GArUzTaxpvc+cxpbTcuqAQA0mSAJUf9o0lqF/W31Cp66t32lD/wCI9x9QqjAVTv8ALU5j0C4v8n/kby9yuvgDGx71S8XbFk0fekPwjy1W5R0nitfWVZJYPhbpvngBybfIBam0MXhNig+4zed1e/X0GS6TMOe+Nj6s+FTxNAbGMi6w5cz655WXJqukdrMbXjs6N4n34Kykwg9lE7N+G0d7uDfOOKwUUn6PRSS23X1B3WDk3O5HTM/JYdlMb/RnPcGXNrlxPwtHAC2ZLiB6LDiFQ6o35iN2KMBrG8M8mtHXie3ZYaylMVNFfWUl5/hbYMHzcfMK1jAQQ/8As465RcCeAHiqnVHNcHU/6sFuMmJ6k+C6uD4JJiEr5pSRGCbn6Nbfhw/wrn4VhjZazw2+9G1xNzxY08e+Q81M8XqBR4WyNuT3tA63Op/qKi9BGYKCSbR0pDGniG3sbfP0Ci6o4MOwc4A4T8COshaH0GNe1rhJEucdeHUrdxnFJK+cU8JtE3K/AgauPMX05lYsIwVj8QZHDctisXuJ1c3U9M7D+UrQ2fMxY+OBnvPIDpdA1oGl+HHr0XewLFY6OojgjHiOcbSvH3jkAOg+XqoOPZuNObRuzje49LAKVOKxbVqbzmfJrfUlZ/atJnC3h73yA/7KAh5sRfI2uO2inHtUdeWE82u+kahtBRmWVkY1cQO3M+i6DXNDXOOUu8iVix4c7Elozt6BdfCJxSQmci8sl2xA8APieel8vJe6jZ6R1M+rneQ52bQRcuva1+XQDRfKaEVWIMjH6trg1o4bkenqRfzXX9pOJ3eynZozMgc9Gj1ufRZGh22Dk4wTwGngL8Y1WjZZ2Li67W2A1OvxwUao4CymlmuQHWib13jd/ewHz6LPs/h8tURA3KLf3nkDoBmewyHmuntfSeBTU0I5Fx7gC59XKVbN7lPhfi2Fywknibi58/yRtQvYX6knkB76cSpU8KO2FNxs0CeM3PS/gFBsarGx1os0GODda1vD3M9f4igq3Rk1Uuc0l/CadANPEI4ADJoWfY6hZUVL3yje3QX2Ohc48fNaFRiofWeK5pe0P91g4hvwD1sVEME9nE7Ivx3x13lVFx2e2JjadYabp6bgsmI4U5sIlne4zSkbrPtW4l3lwGlwrV2Pw8w0kbDra57nX5qvZA5jv0ur+L9lDxvwvyA1+ZVlbP4sKiBkjRa4GVrLR/Hv26g2jlMRlOg5Dxvouhh6bGOcRYxkc41PM+C0tuKB81G9jG7zsrBVvs1s5KayNskbmgHeNxl7umehzt6K5158MXvYX52zXRrYRz3OLXWdnbpYzpwU6mHZUe17sx+1XHtB2UkMgmiaXAgAga5aELn0GzNZWub45c2Nv3rA9bAZA9SrZIQBQOA/KxgbrXE7gd3hkvHYam55eZvmJsear7bfZox0kTIGEtY4EhouTk4X66hRyfZWslgbK4F26N0MPxBoGVuHkrjc2+q+gLzuBa78HADlJ8Z8d6VcNTqmXTlFjAt95KlZ8FrZo96Rr3NjFgHEX8gNT35LXhoKqdjYgx+5HcgFu6BqTra5/FXjZeWRAaADsAvO5VBABb/zl0n3VJwLCZ2ncb5qlsNkrNw08TXAEm/ukEX1946KfbHbEimHiSe9KfQdB/malTYGg3DQD0AWRSpYGHbT45DeeOvL1V1LDtpwZJIyndyCrr2p0jnOic1pdbevYE2uBrbT4VyvZ5hBkkkkt8DbDucz52sP5lbD4g7UA9wscFIxhJa0C+tlCrgX1NpkjZJPO9/t173dvbivNxu5CFR8dPUU092teJGkgENJvwyyzCYlT1DXiaZrg5xDgSOLSLAgaaDJXk6maTctBPYL5JTNdq0Gyd0qztfjPW/Xd5rN3BsFoeYzHD58lUVXRVlePFcyzY2+6LEX0+G/Ya5ZLWoKGtkb+jtEgjORDgQwZ8yL27K6WRgCwAA6I2MDQAdggwLwA2Wxyy5Xvz/SsODaXbRc6TnfNUxLg1XRzOEYfmLbzW3BHUZ2WnSGekmDvDIeQbBwJBvllbirzcwHUArxJStcbloJR2CqQRLTOdonmRPp4KPcmggscRGW+Pv2VWWCbJz1svjVVwzkcrjlb7I6aqzaambG0NaLALIBbRfVqw+FFG5z8gNAPsrVTptpggb8ycyiIi2KxERERERERERERERERERERERERERERERERERERERERERERERERERERERERERERERERERERERERERERERERERERERERERERERERERERERE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ggGDxAIBwgSEhUUFxAPGBEWESEYFxUYHxoVGx4YGhoZICYqGCUrHxMUHzIiIycpLTg4FyExNTAqNScrOCoBCQoKDQwOGg8PGTUkHyQ1MDU1MjUyNTE1NDU1NTI1MjUuLDU1KTQwKiwqMiwsLCkpKywsNDU1LCosLSw1Lyw1LP/AABEIAKAAoAMBIgACEQEDEQH/xAAcAAEAAgMBAQEAAAAAAAAAAAAABgcEBQgDAgH/xAA/EAACAQIDAwkDCQcFAAAAAAAAAQIDBAUGERIhMQcTF0FRVXGT0SJUYRYyNHOBkrGy0hQVUpGhw/EzcoKUwf/EABoBAQEAAwEBAAAAAAAAAAAAAAAEAwUGAgH/xAAqEQACAgIABAUDBQAAAAAAAAAAAQIDBBEFEiExEyJBUWEycdEkgZGxwf/aAAwDAQACEQMRAD8AvEAAAAAAAAAAAAAAAAAAAAAAAAAAAAAAAAAAAAAAAAAAAAAAAAAAAAAAAAAAAAAAAAAAAAAAAAAAAAAAAAAAAAAAAAAAAAAAAAAAAAAAAAAAAAAAAAAAAAAAAGDjWNWeAUJX+ITcYR2U2otve9FuXiRnpdyv7zU8mRJcbwS0zBQlYX8W4ScW0paPc9VvXgQ7F+SnLlpb17ilRqbUKdWafOviotr8DDY7F9OtGyxI4Uo6v5ubfprRmdLuV/eankyHS7lf3mp5MihSdcl2UcMzU7pYpCT5tUtnZm48dvXhx+aiaF9k3paN9k8Iwset2zctL7fgs/BOUPAswVo2FhXm5yUmk6bS3LV72SUjGCcnmBZerRv7GlNTipJN1G1vWj3eBnfLPLvflr58fUri2l5zm766pz/TKTXz7/sbk+K1aFvGVWo9FFOTfwS1ZrbbNWB3k40LbF7ecpPRQjWi232JJ7zKxf6NX+rq/lZ72n2J3XKLSktEW6Xcr+81PJkOl3K/vNTyZFCkryBheXsTqVo5luY04qMHByrc3q9Xr47tCCORZJ66HXXcFxKYOb5nr21+Cz+l3K/vNTyZEhy/mKwzNSd3hlRyipOm24uL1ST4PxRBPknybd60v+6vUkzp4PycYfVr2mqhvqRTntOc2koxT+Oi4fFlMJT7ya0aTIoxdKNEZ8zfTZ649n/AsuVf2LELlqeik4xg5aJ8NdOD69DXdLuV/eankyK3wLKOI59jfYxVqvaW1KO7/Uqv2tldi03fbHsIdKLg3GS0a3adhPLIsXXXRm4o4NiT3ByblHW9e/8AB1PaXdG+pwubaopQnFTjJcGmtUz9urmnZU53Nd6RhGU5PsSTb/Aq3kbzYvay/d1P4qlFt/bKH4yX/IsTM30G7+pr/kkVwnzx5kc9lYjx8jwpdv8ACPdLuV/eankyN1lzN+F5q5z911ZS5vY2tYOOm1tacePzX/I5rLW5CuN/4Wv98mqvlOSTN5xDhGPj48rYN7Wv7XwWwAC05UGvzB9Duvqa/wCSRsDwv7VX1KpaylopwnT1XVtJrX+p8fY9waUk2csFqchfzr7wt/7hmdBtj3vV8uPqSbJeRKGTHWdC7nU53m09qKWmztdn+7+hDTTOM02jq+JcUxb8aVdcur16P3RJ2trcyv5ciuBSbf7Xc/fj+ksEFsoRl3RzNOTdRvw5a2QrB+SjB8FuKWIW9zXcqcttKUo6N7+OkfiSrF/o1f6ur+VmWeV1QV1TnQk9FKMoa+Ka/wDQoqK0kfLMiy6SlZLejlYmPJvk+yzfUr0r+rUiqcYSWw0t7bW/VPsJf0G2Pe9Xy4+pI8mZAt8mzq1aF5Oo6ijH2opaaNvq8SGvHkpLmXQ6zM4xRKiSpm+b06M1PQrgXvdz9+P6SIcpeP1cwXUMDwpSqU7f2FGK2nOolpJ7uOi1X3u0um9oTuqVShSrOnKUZRVRLVxbWm0tewjGT+TmxylVneQuJVZyjsKUklsri9NOt7t/wM86t+WK0vU1GLxDlbuvk5Sj9K+X67IJgub834Fb08PssupQprZWttU1fW29+9ttt+JE8yU8TvK1TFMQwqVDnJJvSlKMNprq2ut6N8e06VMHG8Ht8et6uHXa9motNeuL4qS+KaT+w+Sx21rmMtHGK67efwkt92n1OZbO7rWFSF1bTcZwlGcZLqaepf1PMNHM+DV8Qo6JuhXjOP8ABNQe1H0+DRG+g2x73q+XH1N7l3k7hl6ldWdLE6k4XEJU3FwS2W01tr46Nr/B4prsg9NdCjiWZhZMYyjLzRfs+3qUEWXyM4vYYU7394XtOltK22duajrpz2umvHiv5m16DbHver5cfUdBtj3vV8uPqY4U2QkpaLMviWDk1Opza38P32Tf5XYB31befH1M+xxG0xKPPWNzCrHXZ2oSUlr2arxRXPQbY971fLj6lg4PhNrgdCnYWNPZhBaLtfa2+tt72WQdjfmWjmcmvEhFeDNyf20ZoAMp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644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816</Words>
  <Application>Microsoft Office PowerPoint</Application>
  <PresentationFormat>Presentación en pantalla (4:3)</PresentationFormat>
  <Paragraphs>275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WindowsWolf.com.ar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Wolf</dc:creator>
  <cp:lastModifiedBy>hp</cp:lastModifiedBy>
  <cp:revision>31</cp:revision>
  <dcterms:created xsi:type="dcterms:W3CDTF">2012-08-23T17:18:37Z</dcterms:created>
  <dcterms:modified xsi:type="dcterms:W3CDTF">2012-08-29T21:14:30Z</dcterms:modified>
</cp:coreProperties>
</file>