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4" r:id="rId8"/>
    <p:sldId id="263" r:id="rId9"/>
    <p:sldId id="265" r:id="rId10"/>
    <p:sldId id="262" r:id="rId11"/>
    <p:sldId id="266"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A851EE4D-6547-48E4-9E83-5E1AD4632183}" type="datetimeFigureOut">
              <a:rPr lang="es-CO" smtClean="0"/>
              <a:pPr/>
              <a:t>30/08/2012</a:t>
            </a:fld>
            <a:endParaRPr lang="es-CO"/>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8E9D6E7D-A356-4B56-8255-68155912D4C3}"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851EE4D-6547-48E4-9E83-5E1AD4632183}" type="datetimeFigureOut">
              <a:rPr lang="es-CO" smtClean="0"/>
              <a:pPr/>
              <a:t>30/08/2012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E9D6E7D-A356-4B56-8255-68155912D4C3}"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851EE4D-6547-48E4-9E83-5E1AD4632183}" type="datetimeFigureOut">
              <a:rPr lang="es-CO" smtClean="0"/>
              <a:pPr/>
              <a:t>30/08/2012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E9D6E7D-A356-4B56-8255-68155912D4C3}"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A851EE4D-6547-48E4-9E83-5E1AD4632183}" type="datetimeFigureOut">
              <a:rPr lang="es-CO" smtClean="0"/>
              <a:pPr/>
              <a:t>30/08/2012</a:t>
            </a:fld>
            <a:endParaRPr lang="es-CO"/>
          </a:p>
        </p:txBody>
      </p:sp>
      <p:sp>
        <p:nvSpPr>
          <p:cNvPr id="9" name="8 Marcador de número de diapositiva"/>
          <p:cNvSpPr>
            <a:spLocks noGrp="1"/>
          </p:cNvSpPr>
          <p:nvPr>
            <p:ph type="sldNum" sz="quarter" idx="15"/>
          </p:nvPr>
        </p:nvSpPr>
        <p:spPr/>
        <p:txBody>
          <a:bodyPr rtlCol="0"/>
          <a:lstStyle/>
          <a:p>
            <a:fld id="{8E9D6E7D-A356-4B56-8255-68155912D4C3}" type="slidenum">
              <a:rPr lang="es-CO" smtClean="0"/>
              <a:pPr/>
              <a:t>‹Nº›</a:t>
            </a:fld>
            <a:endParaRPr lang="es-CO"/>
          </a:p>
        </p:txBody>
      </p:sp>
      <p:sp>
        <p:nvSpPr>
          <p:cNvPr id="10" name="9 Marcador de pie de página"/>
          <p:cNvSpPr>
            <a:spLocks noGrp="1"/>
          </p:cNvSpPr>
          <p:nvPr>
            <p:ph type="ftr" sz="quarter" idx="16"/>
          </p:nvPr>
        </p:nvSpPr>
        <p:spPr/>
        <p:txBody>
          <a:bodyPr rtlCol="0"/>
          <a:lstStyle/>
          <a:p>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A851EE4D-6547-48E4-9E83-5E1AD4632183}" type="datetimeFigureOut">
              <a:rPr lang="es-CO" smtClean="0"/>
              <a:pPr/>
              <a:t>30/08/2012</a:t>
            </a:fld>
            <a:endParaRPr lang="es-CO"/>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8E9D6E7D-A356-4B56-8255-68155912D4C3}"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A851EE4D-6547-48E4-9E83-5E1AD4632183}" type="datetimeFigureOut">
              <a:rPr lang="es-CO" smtClean="0"/>
              <a:pPr/>
              <a:t>30/08/2012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E9D6E7D-A356-4B56-8255-68155912D4C3}" type="slidenum">
              <a:rPr lang="es-CO" smtClean="0"/>
              <a:pPr/>
              <a:t>‹Nº›</a:t>
            </a:fld>
            <a:endParaRPr lang="es-CO"/>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A851EE4D-6547-48E4-9E83-5E1AD4632183}" type="datetimeFigureOut">
              <a:rPr lang="es-CO" smtClean="0"/>
              <a:pPr/>
              <a:t>30/08/2012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8E9D6E7D-A356-4B56-8255-68155912D4C3}" type="slidenum">
              <a:rPr lang="es-CO" smtClean="0"/>
              <a:pPr/>
              <a:t>‹Nº›</a:t>
            </a:fld>
            <a:endParaRPr lang="es-CO"/>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A851EE4D-6547-48E4-9E83-5E1AD4632183}" type="datetimeFigureOut">
              <a:rPr lang="es-CO" smtClean="0"/>
              <a:pPr/>
              <a:t>30/08/2012</a:t>
            </a:fld>
            <a:endParaRPr lang="es-CO"/>
          </a:p>
        </p:txBody>
      </p:sp>
      <p:sp>
        <p:nvSpPr>
          <p:cNvPr id="7" name="6 Marcador de número de diapositiva"/>
          <p:cNvSpPr>
            <a:spLocks noGrp="1"/>
          </p:cNvSpPr>
          <p:nvPr>
            <p:ph type="sldNum" sz="quarter" idx="11"/>
          </p:nvPr>
        </p:nvSpPr>
        <p:spPr/>
        <p:txBody>
          <a:bodyPr rtlCol="0"/>
          <a:lstStyle/>
          <a:p>
            <a:fld id="{8E9D6E7D-A356-4B56-8255-68155912D4C3}" type="slidenum">
              <a:rPr lang="es-CO" smtClean="0"/>
              <a:pPr/>
              <a:t>‹Nº›</a:t>
            </a:fld>
            <a:endParaRPr lang="es-CO"/>
          </a:p>
        </p:txBody>
      </p:sp>
      <p:sp>
        <p:nvSpPr>
          <p:cNvPr id="8" name="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851EE4D-6547-48E4-9E83-5E1AD4632183}" type="datetimeFigureOut">
              <a:rPr lang="es-CO" smtClean="0"/>
              <a:pPr/>
              <a:t>30/08/2012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8E9D6E7D-A356-4B56-8255-68155912D4C3}"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A851EE4D-6547-48E4-9E83-5E1AD4632183}" type="datetimeFigureOut">
              <a:rPr lang="es-CO" smtClean="0"/>
              <a:pPr/>
              <a:t>30/08/2012</a:t>
            </a:fld>
            <a:endParaRPr lang="es-CO"/>
          </a:p>
        </p:txBody>
      </p:sp>
      <p:sp>
        <p:nvSpPr>
          <p:cNvPr id="22" name="21 Marcador de número de diapositiva"/>
          <p:cNvSpPr>
            <a:spLocks noGrp="1"/>
          </p:cNvSpPr>
          <p:nvPr>
            <p:ph type="sldNum" sz="quarter" idx="15"/>
          </p:nvPr>
        </p:nvSpPr>
        <p:spPr/>
        <p:txBody>
          <a:bodyPr rtlCol="0"/>
          <a:lstStyle/>
          <a:p>
            <a:fld id="{8E9D6E7D-A356-4B56-8255-68155912D4C3}" type="slidenum">
              <a:rPr lang="es-CO" smtClean="0"/>
              <a:pPr/>
              <a:t>‹Nº›</a:t>
            </a:fld>
            <a:endParaRPr lang="es-CO"/>
          </a:p>
        </p:txBody>
      </p:sp>
      <p:sp>
        <p:nvSpPr>
          <p:cNvPr id="23" name="22 Marcador de pie de página"/>
          <p:cNvSpPr>
            <a:spLocks noGrp="1"/>
          </p:cNvSpPr>
          <p:nvPr>
            <p:ph type="ftr" sz="quarter" idx="16"/>
          </p:nvPr>
        </p:nvSpPr>
        <p:spPr/>
        <p:txBody>
          <a:bodyPr rtlCol="0"/>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A851EE4D-6547-48E4-9E83-5E1AD4632183}" type="datetimeFigureOut">
              <a:rPr lang="es-CO" smtClean="0"/>
              <a:pPr/>
              <a:t>30/08/2012</a:t>
            </a:fld>
            <a:endParaRPr lang="es-CO"/>
          </a:p>
        </p:txBody>
      </p:sp>
      <p:sp>
        <p:nvSpPr>
          <p:cNvPr id="18" name="17 Marcador de número de diapositiva"/>
          <p:cNvSpPr>
            <a:spLocks noGrp="1"/>
          </p:cNvSpPr>
          <p:nvPr>
            <p:ph type="sldNum" sz="quarter" idx="11"/>
          </p:nvPr>
        </p:nvSpPr>
        <p:spPr/>
        <p:txBody>
          <a:bodyPr rtlCol="0"/>
          <a:lstStyle/>
          <a:p>
            <a:fld id="{8E9D6E7D-A356-4B56-8255-68155912D4C3}" type="slidenum">
              <a:rPr lang="es-CO" smtClean="0"/>
              <a:pPr/>
              <a:t>‹Nº›</a:t>
            </a:fld>
            <a:endParaRPr lang="es-CO"/>
          </a:p>
        </p:txBody>
      </p:sp>
      <p:sp>
        <p:nvSpPr>
          <p:cNvPr id="21" name="20 Marcador de pie de página"/>
          <p:cNvSpPr>
            <a:spLocks noGrp="1"/>
          </p:cNvSpPr>
          <p:nvPr>
            <p:ph type="ftr" sz="quarter" idx="12"/>
          </p:nvPr>
        </p:nvSpPr>
        <p:spPr/>
        <p:txBody>
          <a:bodyPr rtlCol="0"/>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851EE4D-6547-48E4-9E83-5E1AD4632183}" type="datetimeFigureOut">
              <a:rPr lang="es-CO" smtClean="0"/>
              <a:pPr/>
              <a:t>30/08/2012</a:t>
            </a:fld>
            <a:endParaRPr lang="es-CO"/>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E9D6E7D-A356-4B56-8255-68155912D4C3}"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339752" y="836712"/>
            <a:ext cx="6172200" cy="1894362"/>
          </a:xfrm>
        </p:spPr>
        <p:txBody>
          <a:bodyPr>
            <a:normAutofit/>
          </a:bodyPr>
          <a:lstStyle/>
          <a:p>
            <a:pPr algn="ctr"/>
            <a:r>
              <a:rPr lang="es-CO" sz="6000" i="1" dirty="0">
                <a:effectLst>
                  <a:outerShdw blurRad="38100" dist="38100" dir="2700000" algn="tl">
                    <a:srgbClr val="000000">
                      <a:alpha val="43137"/>
                    </a:srgbClr>
                  </a:outerShdw>
                </a:effectLst>
              </a:rPr>
              <a:t>E</a:t>
            </a:r>
            <a:r>
              <a:rPr lang="es-CO" sz="6000" i="1" dirty="0" smtClean="0">
                <a:effectLst>
                  <a:outerShdw blurRad="38100" dist="38100" dir="2700000" algn="tl">
                    <a:srgbClr val="000000">
                      <a:alpha val="43137"/>
                    </a:srgbClr>
                  </a:outerShdw>
                </a:effectLst>
              </a:rPr>
              <a:t>mpresas</a:t>
            </a:r>
            <a:endParaRPr lang="es-CO" sz="6000" i="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p:txBody>
          <a:bodyPr>
            <a:normAutofit/>
          </a:bodyPr>
          <a:lstStyle/>
          <a:p>
            <a:endParaRPr lang="es-CO" sz="3600" dirty="0"/>
          </a:p>
        </p:txBody>
      </p:sp>
      <p:sp>
        <p:nvSpPr>
          <p:cNvPr id="4" name="3 Rectángulo"/>
          <p:cNvSpPr/>
          <p:nvPr/>
        </p:nvSpPr>
        <p:spPr>
          <a:xfrm>
            <a:off x="2915816" y="4077072"/>
            <a:ext cx="5472608" cy="646331"/>
          </a:xfrm>
          <a:prstGeom prst="rect">
            <a:avLst/>
          </a:prstGeom>
        </p:spPr>
        <p:txBody>
          <a:bodyPr wrap="square">
            <a:spAutoFit/>
          </a:bodyPr>
          <a:lstStyle/>
          <a:p>
            <a:pPr lvl="0">
              <a:spcBef>
                <a:spcPts val="600"/>
              </a:spcBef>
              <a:buClr>
                <a:srgbClr val="3891A7"/>
              </a:buClr>
              <a:buSzPct val="70000"/>
            </a:pPr>
            <a:r>
              <a:rPr lang="es-CO" sz="3600" b="1" dirty="0" smtClean="0">
                <a:solidFill>
                  <a:srgbClr val="4F271C"/>
                </a:solidFill>
              </a:rPr>
              <a:t>  </a:t>
            </a:r>
            <a:r>
              <a:rPr lang="es-CO" sz="3600" b="1" i="1" dirty="0" smtClean="0">
                <a:solidFill>
                  <a:srgbClr val="4F271C"/>
                </a:solidFill>
              </a:rPr>
              <a:t>Tipos </a:t>
            </a:r>
            <a:r>
              <a:rPr lang="es-CO" sz="3600" b="1" i="1" dirty="0">
                <a:solidFill>
                  <a:srgbClr val="4F271C"/>
                </a:solidFill>
              </a:rPr>
              <a:t>de empresas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7000"/>
            <a:lum/>
          </a:blip>
          <a:srcRect/>
          <a:stretch>
            <a:fillRect l="-37000" r="-3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333375"/>
            <a:ext cx="7539038" cy="561975"/>
          </a:xfrm>
        </p:spPr>
        <p:txBody>
          <a:bodyPr/>
          <a:lstStyle/>
          <a:p>
            <a:r>
              <a:rPr lang="es-CO" b="1" dirty="0" smtClean="0"/>
              <a:t>     Según </a:t>
            </a:r>
            <a:r>
              <a:rPr lang="es-CO" b="1" dirty="0" smtClean="0"/>
              <a:t>el Ámbito de Actividad</a:t>
            </a:r>
            <a:r>
              <a:rPr lang="es-CO" dirty="0" smtClean="0"/>
              <a:t>: </a:t>
            </a:r>
            <a:endParaRPr lang="es-CO" dirty="0"/>
          </a:p>
        </p:txBody>
      </p:sp>
      <p:sp>
        <p:nvSpPr>
          <p:cNvPr id="5" name="4 Rectángulo"/>
          <p:cNvSpPr/>
          <p:nvPr/>
        </p:nvSpPr>
        <p:spPr>
          <a:xfrm>
            <a:off x="467544" y="1052736"/>
            <a:ext cx="7632848" cy="1631216"/>
          </a:xfrm>
          <a:prstGeom prst="rect">
            <a:avLst/>
          </a:prstGeom>
        </p:spPr>
        <p:txBody>
          <a:bodyPr wrap="square">
            <a:spAutoFit/>
          </a:bodyPr>
          <a:lstStyle/>
          <a:p>
            <a:pPr algn="just"/>
            <a:r>
              <a:rPr lang="es-CO" sz="2000" i="1" dirty="0" smtClean="0"/>
              <a:t>Esta clasificación resulta importante cuando se quiere analizar las posibles relaciones e </a:t>
            </a:r>
            <a:r>
              <a:rPr lang="es-CO" sz="2000" i="1" dirty="0" smtClean="0"/>
              <a:t>interacciones entre </a:t>
            </a:r>
            <a:r>
              <a:rPr lang="es-CO" sz="2000" i="1" dirty="0" smtClean="0"/>
              <a:t>la empresa y su entorno político, económico o social </a:t>
            </a:r>
            <a:r>
              <a:rPr lang="es-CO" sz="2000" i="1" dirty="0" smtClean="0"/>
              <a:t>. </a:t>
            </a:r>
            <a:r>
              <a:rPr lang="es-CO" sz="2000" i="1" dirty="0" smtClean="0"/>
              <a:t>En este sentido las empresas se clasifican en:   </a:t>
            </a:r>
            <a:br>
              <a:rPr lang="es-CO" sz="2000" i="1" dirty="0" smtClean="0"/>
            </a:br>
            <a:endParaRPr lang="es-CO" sz="2000" i="1" dirty="0"/>
          </a:p>
        </p:txBody>
      </p:sp>
      <p:sp>
        <p:nvSpPr>
          <p:cNvPr id="6" name="5 Rectángulo"/>
          <p:cNvSpPr/>
          <p:nvPr/>
        </p:nvSpPr>
        <p:spPr>
          <a:xfrm>
            <a:off x="467544" y="2420888"/>
            <a:ext cx="7848872" cy="1015663"/>
          </a:xfrm>
          <a:prstGeom prst="rect">
            <a:avLst/>
          </a:prstGeom>
        </p:spPr>
        <p:txBody>
          <a:bodyPr wrap="square">
            <a:spAutoFit/>
          </a:bodyPr>
          <a:lstStyle/>
          <a:p>
            <a:pPr algn="just"/>
            <a:r>
              <a:rPr lang="es-CO" sz="2000" b="1" i="1" dirty="0" smtClean="0"/>
              <a:t>Empresas Locales: </a:t>
            </a:r>
            <a:r>
              <a:rPr lang="es-CO" sz="2000" i="1" dirty="0" smtClean="0"/>
              <a:t>Aquellas que operan en un pueblo, ciudad o </a:t>
            </a:r>
            <a:r>
              <a:rPr lang="es-CO" sz="2000" i="1" dirty="0" smtClean="0"/>
              <a:t>municipio. Ejemplos: vanguardia liberal, </a:t>
            </a:r>
            <a:r>
              <a:rPr lang="es-CO" sz="2000" i="1" dirty="0" err="1" smtClean="0"/>
              <a:t>freska</a:t>
            </a:r>
            <a:r>
              <a:rPr lang="es-CO" sz="2000" i="1" dirty="0" smtClean="0"/>
              <a:t> leche, mega </a:t>
            </a:r>
            <a:r>
              <a:rPr lang="es-CO" sz="2000" i="1" dirty="0" err="1" smtClean="0"/>
              <a:t>mall</a:t>
            </a:r>
            <a:r>
              <a:rPr lang="es-CO" sz="2000" i="1" dirty="0" smtClean="0"/>
              <a:t>.</a:t>
            </a:r>
            <a:endParaRPr lang="es-CO" sz="2000" i="1" dirty="0"/>
          </a:p>
        </p:txBody>
      </p:sp>
      <p:sp>
        <p:nvSpPr>
          <p:cNvPr id="7" name="6 Rectángulo"/>
          <p:cNvSpPr/>
          <p:nvPr/>
        </p:nvSpPr>
        <p:spPr>
          <a:xfrm>
            <a:off x="467544" y="3356992"/>
            <a:ext cx="7632848" cy="707886"/>
          </a:xfrm>
          <a:prstGeom prst="rect">
            <a:avLst/>
          </a:prstGeom>
        </p:spPr>
        <p:txBody>
          <a:bodyPr wrap="square">
            <a:spAutoFit/>
          </a:bodyPr>
          <a:lstStyle/>
          <a:p>
            <a:pPr algn="just"/>
            <a:r>
              <a:rPr lang="es-CO" sz="2000" b="1" i="1" dirty="0" smtClean="0"/>
              <a:t>Empresas Provinciales</a:t>
            </a:r>
            <a:r>
              <a:rPr lang="es-CO" sz="2000" b="1" dirty="0" smtClean="0"/>
              <a:t>: </a:t>
            </a:r>
            <a:r>
              <a:rPr lang="es-CO" sz="2000" i="1" dirty="0" smtClean="0"/>
              <a:t>Aquellas que operan en el ámbito geográfico de una provincia o estado de un </a:t>
            </a:r>
            <a:r>
              <a:rPr lang="es-CO" sz="2000" i="1" dirty="0" smtClean="0"/>
              <a:t>país. </a:t>
            </a:r>
            <a:endParaRPr lang="es-CO" i="1" dirty="0"/>
          </a:p>
        </p:txBody>
      </p:sp>
      <p:sp>
        <p:nvSpPr>
          <p:cNvPr id="8" name="7 Rectángulo"/>
          <p:cNvSpPr/>
          <p:nvPr/>
        </p:nvSpPr>
        <p:spPr>
          <a:xfrm>
            <a:off x="467544" y="4293096"/>
            <a:ext cx="7632848" cy="707886"/>
          </a:xfrm>
          <a:prstGeom prst="rect">
            <a:avLst/>
          </a:prstGeom>
        </p:spPr>
        <p:txBody>
          <a:bodyPr wrap="square">
            <a:spAutoFit/>
          </a:bodyPr>
          <a:lstStyle/>
          <a:p>
            <a:pPr algn="just"/>
            <a:r>
              <a:rPr lang="es-CO" sz="2000" b="1" i="1" dirty="0" smtClean="0"/>
              <a:t>Empresas Regionales: </a:t>
            </a:r>
            <a:r>
              <a:rPr lang="es-CO" sz="2000" i="1" dirty="0" smtClean="0"/>
              <a:t>Son aquellas cuyas ventas involucran a varias provincias o </a:t>
            </a:r>
            <a:r>
              <a:rPr lang="es-CO" sz="2000" i="1" dirty="0" smtClean="0"/>
              <a:t>regiones. Ejemplo: ESSA, UDES, UIS.</a:t>
            </a:r>
            <a:endParaRPr lang="es-CO" sz="2000" i="1" dirty="0"/>
          </a:p>
        </p:txBody>
      </p:sp>
      <p:sp>
        <p:nvSpPr>
          <p:cNvPr id="9" name="8 Rectángulo"/>
          <p:cNvSpPr/>
          <p:nvPr/>
        </p:nvSpPr>
        <p:spPr>
          <a:xfrm>
            <a:off x="467544" y="5229200"/>
            <a:ext cx="7704856" cy="1015663"/>
          </a:xfrm>
          <a:prstGeom prst="rect">
            <a:avLst/>
          </a:prstGeom>
        </p:spPr>
        <p:txBody>
          <a:bodyPr wrap="square">
            <a:spAutoFit/>
          </a:bodyPr>
          <a:lstStyle/>
          <a:p>
            <a:pPr algn="just"/>
            <a:r>
              <a:rPr lang="es-CO" sz="2000" b="1" i="1" dirty="0" smtClean="0"/>
              <a:t>Empresas Nacionales: </a:t>
            </a:r>
            <a:r>
              <a:rPr lang="es-CO" sz="2000" i="1" dirty="0" smtClean="0"/>
              <a:t>Cuando sus ventas se realizan en prácticamente todo el territorio de un país o </a:t>
            </a:r>
            <a:r>
              <a:rPr lang="es-CO" sz="2000" i="1" dirty="0" smtClean="0"/>
              <a:t>nación. Ejemplo: el éxito, </a:t>
            </a:r>
            <a:r>
              <a:rPr lang="es-CO" sz="2000" i="1" dirty="0" err="1" smtClean="0"/>
              <a:t>postobon</a:t>
            </a:r>
            <a:r>
              <a:rPr lang="es-CO" sz="2000" i="1" dirty="0" smtClean="0"/>
              <a:t>, colombina.</a:t>
            </a:r>
            <a:endParaRPr lang="es-CO" sz="20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6000"/>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539552" y="548680"/>
            <a:ext cx="7488832" cy="1015663"/>
          </a:xfrm>
          <a:prstGeom prst="rect">
            <a:avLst/>
          </a:prstGeom>
        </p:spPr>
        <p:txBody>
          <a:bodyPr wrap="square">
            <a:spAutoFit/>
          </a:bodyPr>
          <a:lstStyle/>
          <a:p>
            <a:pPr algn="just"/>
            <a:r>
              <a:rPr lang="es-CO" sz="2000" b="1" i="1" dirty="0" smtClean="0"/>
              <a:t>Empresas Multinacionales: </a:t>
            </a:r>
            <a:r>
              <a:rPr lang="es-CO" sz="2000" i="1" dirty="0" smtClean="0"/>
              <a:t>Cuando sus actividades se extienden a varios países y el destino de sus recursos puede ser cualquier </a:t>
            </a:r>
            <a:r>
              <a:rPr lang="es-CO" sz="2000" i="1" dirty="0" smtClean="0"/>
              <a:t>país. Ejemplo: Mc Donald, Nokia, LG.</a:t>
            </a:r>
            <a:endParaRPr lang="es-CO" sz="2000" i="1" dirty="0"/>
          </a:p>
        </p:txBody>
      </p:sp>
      <p:sp>
        <p:nvSpPr>
          <p:cNvPr id="3" name="2 Rectángulo"/>
          <p:cNvSpPr/>
          <p:nvPr/>
        </p:nvSpPr>
        <p:spPr>
          <a:xfrm>
            <a:off x="539552" y="1772816"/>
            <a:ext cx="7704856" cy="1323439"/>
          </a:xfrm>
          <a:prstGeom prst="rect">
            <a:avLst/>
          </a:prstGeom>
        </p:spPr>
        <p:txBody>
          <a:bodyPr wrap="square">
            <a:spAutoFit/>
          </a:bodyPr>
          <a:lstStyle/>
          <a:p>
            <a:pPr algn="just"/>
            <a:r>
              <a:rPr lang="es-CO" sz="2000" b="1" i="1" dirty="0" smtClean="0"/>
              <a:t>Según el Destino de los </a:t>
            </a:r>
            <a:r>
              <a:rPr lang="es-CO" sz="2000" b="1" i="1" dirty="0" smtClean="0"/>
              <a:t>Beneficios: </a:t>
            </a:r>
            <a:r>
              <a:rPr lang="es-CO" sz="2000" i="1" dirty="0" smtClean="0"/>
              <a:t>Según </a:t>
            </a:r>
            <a:r>
              <a:rPr lang="es-CO" sz="2000" i="1" dirty="0" smtClean="0"/>
              <a:t>el destino que la empresa decida otorgar a los beneficios económicos (excedente entre ingresos y gastos) que obtenga, pueden categorizarse en dos grupos</a:t>
            </a:r>
            <a:r>
              <a:rPr lang="es-CO" dirty="0" smtClean="0"/>
              <a:t>: </a:t>
            </a:r>
            <a:endParaRPr lang="es-CO" dirty="0"/>
          </a:p>
        </p:txBody>
      </p:sp>
      <p:sp>
        <p:nvSpPr>
          <p:cNvPr id="4" name="3 Rectángulo"/>
          <p:cNvSpPr/>
          <p:nvPr/>
        </p:nvSpPr>
        <p:spPr>
          <a:xfrm>
            <a:off x="539552" y="3284984"/>
            <a:ext cx="7920880" cy="1015663"/>
          </a:xfrm>
          <a:prstGeom prst="rect">
            <a:avLst/>
          </a:prstGeom>
        </p:spPr>
        <p:txBody>
          <a:bodyPr wrap="square">
            <a:spAutoFit/>
          </a:bodyPr>
          <a:lstStyle/>
          <a:p>
            <a:pPr algn="just"/>
            <a:r>
              <a:rPr lang="es-CO" sz="2000" b="1" i="1" dirty="0" smtClean="0"/>
              <a:t>Empresas con Ánimo de Lucro</a:t>
            </a:r>
            <a:r>
              <a:rPr lang="es-CO" sz="2000" b="1" dirty="0" smtClean="0"/>
              <a:t>: </a:t>
            </a:r>
            <a:r>
              <a:rPr lang="es-CO" sz="2000" i="1" dirty="0" smtClean="0"/>
              <a:t>Cuyos excedentes pasan a poder de los propietarios, accionistas, </a:t>
            </a:r>
            <a:r>
              <a:rPr lang="es-CO" sz="2000" i="1" dirty="0" smtClean="0"/>
              <a:t>etc. Ejemplos: </a:t>
            </a:r>
            <a:r>
              <a:rPr lang="es-CO" sz="2000" i="1" dirty="0" err="1" smtClean="0"/>
              <a:t>telmex</a:t>
            </a:r>
            <a:r>
              <a:rPr lang="es-CO" sz="2000" i="1" dirty="0" smtClean="0"/>
              <a:t>, </a:t>
            </a:r>
            <a:r>
              <a:rPr lang="es-CO" sz="2000" i="1" dirty="0" err="1" smtClean="0"/>
              <a:t>bimbo</a:t>
            </a:r>
            <a:r>
              <a:rPr lang="es-CO" sz="2000" i="1" dirty="0" smtClean="0"/>
              <a:t>, </a:t>
            </a:r>
            <a:r>
              <a:rPr lang="es-CO" sz="2000" i="1" dirty="0" err="1" smtClean="0"/>
              <a:t>aguila</a:t>
            </a:r>
            <a:r>
              <a:rPr lang="es-CO" sz="2000" i="1" dirty="0" smtClean="0"/>
              <a:t>.</a:t>
            </a:r>
            <a:endParaRPr lang="es-CO" sz="2000" i="1" dirty="0"/>
          </a:p>
        </p:txBody>
      </p:sp>
      <p:sp>
        <p:nvSpPr>
          <p:cNvPr id="5" name="4 Rectángulo"/>
          <p:cNvSpPr/>
          <p:nvPr/>
        </p:nvSpPr>
        <p:spPr>
          <a:xfrm>
            <a:off x="539552" y="4581128"/>
            <a:ext cx="7848872" cy="1015663"/>
          </a:xfrm>
          <a:prstGeom prst="rect">
            <a:avLst/>
          </a:prstGeom>
        </p:spPr>
        <p:txBody>
          <a:bodyPr wrap="square">
            <a:spAutoFit/>
          </a:bodyPr>
          <a:lstStyle/>
          <a:p>
            <a:pPr algn="just"/>
            <a:r>
              <a:rPr lang="es-CO" sz="2000" b="1" i="1" dirty="0" smtClean="0"/>
              <a:t>Empresas sin Ánimo de Lucro: </a:t>
            </a:r>
            <a:r>
              <a:rPr lang="es-CO" sz="2000" i="1" dirty="0" smtClean="0"/>
              <a:t>En este caso los excedentes se vuelcan a la propia empresa para permitir su </a:t>
            </a:r>
            <a:r>
              <a:rPr lang="es-CO" sz="2000" i="1" dirty="0" smtClean="0"/>
              <a:t>desarrollo. Ejemplo:  cruz roja, hospital, bomberos.</a:t>
            </a:r>
            <a:endParaRPr lang="es-CO" sz="20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6000"/>
            <a:lum/>
          </a:blip>
          <a:srcRect/>
          <a:stretch>
            <a:fillRect t="-16000" b="-16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99592" y="260648"/>
            <a:ext cx="7097216" cy="1368152"/>
          </a:xfrm>
        </p:spPr>
        <p:txBody>
          <a:bodyPr>
            <a:noAutofit/>
          </a:bodyPr>
          <a:lstStyle/>
          <a:p>
            <a:r>
              <a:rPr lang="es-CO" sz="4000" i="1" dirty="0" smtClean="0"/>
              <a:t>       </a:t>
            </a:r>
            <a:r>
              <a:rPr lang="es-CO" sz="4000" b="1" i="1" dirty="0" smtClean="0"/>
              <a:t>Que </a:t>
            </a:r>
            <a:r>
              <a:rPr lang="es-CO" sz="4000" b="1" i="1" dirty="0" smtClean="0"/>
              <a:t>es una empresa  </a:t>
            </a:r>
            <a:r>
              <a:rPr lang="es-CO" sz="4000" i="1" dirty="0" smtClean="0"/>
              <a:t>                                                         </a:t>
            </a:r>
            <a:endParaRPr lang="es-CO" sz="4000" i="1" dirty="0"/>
          </a:p>
        </p:txBody>
      </p:sp>
      <p:sp>
        <p:nvSpPr>
          <p:cNvPr id="3" name="2 Rectángulo"/>
          <p:cNvSpPr/>
          <p:nvPr/>
        </p:nvSpPr>
        <p:spPr>
          <a:xfrm>
            <a:off x="395536" y="2132856"/>
            <a:ext cx="8064896" cy="3108543"/>
          </a:xfrm>
          <a:prstGeom prst="rect">
            <a:avLst/>
          </a:prstGeom>
        </p:spPr>
        <p:txBody>
          <a:bodyPr wrap="square">
            <a:spAutoFit/>
          </a:bodyPr>
          <a:lstStyle/>
          <a:p>
            <a:pPr algn="just"/>
            <a:r>
              <a:rPr lang="es-CO" sz="2800" i="1" dirty="0"/>
              <a:t>Una </a:t>
            </a:r>
            <a:r>
              <a:rPr lang="es-CO" sz="2800" b="1" i="1" dirty="0"/>
              <a:t>empresa</a:t>
            </a:r>
            <a:r>
              <a:rPr lang="es-CO" sz="2800" i="1" dirty="0"/>
              <a:t> es una </a:t>
            </a:r>
            <a:r>
              <a:rPr lang="es-CO" sz="2800" b="1" i="1" dirty="0"/>
              <a:t>unidad económico-social</a:t>
            </a:r>
            <a:r>
              <a:rPr lang="es-CO" sz="2800" i="1" dirty="0"/>
              <a:t>, integrada por elementos humanos, materiales y técnicos, que tiene el objetivo de obtener utilidades a través de su participación en el mercado de bienes y servicios. Para esto, hace uso de los </a:t>
            </a:r>
            <a:r>
              <a:rPr lang="es-CO" sz="2800" b="1" i="1" dirty="0"/>
              <a:t>factores productivos</a:t>
            </a:r>
            <a:r>
              <a:rPr lang="es-CO" sz="2800" i="1" dirty="0"/>
              <a:t> (trabajo, tierra y capital).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6000"/>
            <a:lum/>
          </a:blip>
          <a:srcRect/>
          <a:stretch>
            <a:fillRect l="-2000" r="-2000"/>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323528" y="548680"/>
            <a:ext cx="7971656" cy="1512168"/>
          </a:xfrm>
        </p:spPr>
        <p:txBody>
          <a:bodyPr>
            <a:normAutofit/>
          </a:bodyPr>
          <a:lstStyle/>
          <a:p>
            <a:pPr fontAlgn="base"/>
            <a:r>
              <a:rPr lang="es-CO" b="1" i="1" dirty="0" smtClean="0"/>
              <a:t>Tipos de empresas de acuerdo a su    forma jurídica :                                </a:t>
            </a:r>
            <a:r>
              <a:rPr lang="es-CO" b="1" dirty="0" smtClean="0"/>
              <a:t/>
            </a:r>
            <a:br>
              <a:rPr lang="es-CO" b="1" dirty="0" smtClean="0"/>
            </a:br>
            <a:endParaRPr lang="es-CO" i="1" dirty="0"/>
          </a:p>
        </p:txBody>
      </p:sp>
      <p:sp>
        <p:nvSpPr>
          <p:cNvPr id="7" name="6 Rectángulo"/>
          <p:cNvSpPr/>
          <p:nvPr/>
        </p:nvSpPr>
        <p:spPr>
          <a:xfrm>
            <a:off x="251520" y="1844824"/>
            <a:ext cx="8208912" cy="2215991"/>
          </a:xfrm>
          <a:prstGeom prst="rect">
            <a:avLst/>
          </a:prstGeom>
        </p:spPr>
        <p:txBody>
          <a:bodyPr wrap="square">
            <a:spAutoFit/>
          </a:bodyPr>
          <a:lstStyle/>
          <a:p>
            <a:pPr algn="just"/>
            <a:r>
              <a:rPr lang="es-CO" sz="2400" b="1" i="1" dirty="0" smtClean="0"/>
              <a:t>Unipersonal</a:t>
            </a:r>
            <a:r>
              <a:rPr lang="es-CO" sz="2400" i="1" dirty="0"/>
              <a:t>: son aquellas empresas que pertenecen a un solo individuo. Es este quien debe responder ilimitadamente con su patrimonio frente a aquellos individuos perjudicados por las acciones de la empresa</a:t>
            </a:r>
            <a:r>
              <a:rPr lang="es-CO" i="1" dirty="0" smtClean="0"/>
              <a:t>.          </a:t>
            </a:r>
          </a:p>
          <a:p>
            <a:pPr algn="just"/>
            <a:r>
              <a:rPr lang="es-CO" i="1" dirty="0" smtClean="0"/>
              <a:t>                </a:t>
            </a:r>
          </a:p>
          <a:p>
            <a:pPr algn="just"/>
            <a:r>
              <a:rPr lang="es-CO" sz="2400" b="1" i="1" dirty="0" smtClean="0"/>
              <a:t>Ejemplos:  ferreterias</a:t>
            </a:r>
            <a:r>
              <a:rPr lang="es-CO" sz="2400" b="1" i="1" dirty="0"/>
              <a:t>,</a:t>
            </a:r>
            <a:r>
              <a:rPr lang="es-CO" sz="2400" b="1" i="1" dirty="0" smtClean="0"/>
              <a:t> restaurantes, café internet.</a:t>
            </a:r>
            <a:endParaRPr lang="es-CO" sz="2400" b="1" i="1" dirty="0"/>
          </a:p>
        </p:txBody>
      </p:sp>
      <p:sp>
        <p:nvSpPr>
          <p:cNvPr id="8" name="7 Rectángulo"/>
          <p:cNvSpPr/>
          <p:nvPr/>
        </p:nvSpPr>
        <p:spPr>
          <a:xfrm>
            <a:off x="179512" y="4149080"/>
            <a:ext cx="8064896" cy="1200329"/>
          </a:xfrm>
          <a:prstGeom prst="rect">
            <a:avLst/>
          </a:prstGeom>
        </p:spPr>
        <p:txBody>
          <a:bodyPr wrap="square">
            <a:spAutoFit/>
          </a:bodyPr>
          <a:lstStyle/>
          <a:p>
            <a:pPr algn="just"/>
            <a:r>
              <a:rPr lang="es-CO" sz="2400" b="1" i="1" dirty="0" smtClean="0"/>
              <a:t>Sociedad </a:t>
            </a:r>
            <a:r>
              <a:rPr lang="es-CO" sz="2400" b="1" i="1" dirty="0"/>
              <a:t>Colectiva</a:t>
            </a:r>
            <a:r>
              <a:rPr lang="es-CO" sz="2400" i="1" dirty="0"/>
              <a:t>: Se constituye por dos o mas personas, los socios pueden aportar dinero o bienes y su responsabilidad es limitada y solidaria.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3000"/>
            <a:lum/>
          </a:blip>
          <a:srcRect/>
          <a:stretch>
            <a:fillRect t="-29000" b="-29000"/>
          </a:stretch>
        </a:blipFill>
        <a:effectLst/>
      </p:bgPr>
    </p:bg>
    <p:spTree>
      <p:nvGrpSpPr>
        <p:cNvPr id="1" name=""/>
        <p:cNvGrpSpPr/>
        <p:nvPr/>
      </p:nvGrpSpPr>
      <p:grpSpPr>
        <a:xfrm>
          <a:off x="0" y="0"/>
          <a:ext cx="0" cy="0"/>
          <a:chOff x="0" y="0"/>
          <a:chExt cx="0" cy="0"/>
        </a:xfrm>
      </p:grpSpPr>
      <p:sp>
        <p:nvSpPr>
          <p:cNvPr id="3" name="2 Rectángulo"/>
          <p:cNvSpPr/>
          <p:nvPr/>
        </p:nvSpPr>
        <p:spPr>
          <a:xfrm>
            <a:off x="755576" y="476672"/>
            <a:ext cx="7560840" cy="1569660"/>
          </a:xfrm>
          <a:prstGeom prst="rect">
            <a:avLst/>
          </a:prstGeom>
        </p:spPr>
        <p:txBody>
          <a:bodyPr wrap="square">
            <a:spAutoFit/>
          </a:bodyPr>
          <a:lstStyle/>
          <a:p>
            <a:pPr algn="just"/>
            <a:r>
              <a:rPr lang="es-CO" sz="2400" i="1" dirty="0"/>
              <a:t>La razón social se forma con el nombre y/o apellidos de uno o varios socios seguidos de la expresión &amp; Compañía, Hermanos, e Hijos u otra análoga. Ejemplo: Cruz y Díaz &amp; Compañía</a:t>
            </a:r>
          </a:p>
        </p:txBody>
      </p:sp>
      <p:sp>
        <p:nvSpPr>
          <p:cNvPr id="4" name="3 Rectángulo"/>
          <p:cNvSpPr/>
          <p:nvPr/>
        </p:nvSpPr>
        <p:spPr>
          <a:xfrm>
            <a:off x="755576" y="2348880"/>
            <a:ext cx="7632848" cy="2308324"/>
          </a:xfrm>
          <a:prstGeom prst="rect">
            <a:avLst/>
          </a:prstGeom>
        </p:spPr>
        <p:txBody>
          <a:bodyPr wrap="square">
            <a:spAutoFit/>
          </a:bodyPr>
          <a:lstStyle/>
          <a:p>
            <a:pPr algn="just"/>
            <a:r>
              <a:rPr lang="es-CO" sz="2400" b="1" i="1" dirty="0" smtClean="0"/>
              <a:t>Cooperativas</a:t>
            </a:r>
            <a:r>
              <a:rPr lang="es-CO" sz="2400" i="1" dirty="0"/>
              <a:t>: son empresas que buscan obtener beneficios para sus integrantes y no tienen fines de lucro. Estas pueden estar conformadas por productores, trabajadores o consumidores</a:t>
            </a:r>
            <a:r>
              <a:rPr lang="es-CO" i="1" dirty="0" smtClean="0"/>
              <a:t>.          </a:t>
            </a:r>
            <a:r>
              <a:rPr lang="es-CO" sz="2400" i="1" dirty="0" smtClean="0"/>
              <a:t>Ejemplo</a:t>
            </a:r>
            <a:r>
              <a:rPr lang="es-CO" sz="2400" i="1" dirty="0" smtClean="0"/>
              <a:t>:  financiera </a:t>
            </a:r>
            <a:r>
              <a:rPr lang="es-CO" sz="2400" i="1" dirty="0" err="1" smtClean="0"/>
              <a:t>comultrasan</a:t>
            </a:r>
            <a:r>
              <a:rPr lang="es-CO" sz="2400" i="1" dirty="0" err="1" smtClean="0"/>
              <a:t>,</a:t>
            </a:r>
            <a:r>
              <a:rPr lang="es-CO" sz="2400" i="1" dirty="0" err="1" smtClean="0"/>
              <a:t>coomeva</a:t>
            </a:r>
            <a:r>
              <a:rPr lang="es-CO" sz="2400" i="1" dirty="0" smtClean="0"/>
              <a:t>,</a:t>
            </a:r>
          </a:p>
          <a:p>
            <a:pPr algn="just"/>
            <a:r>
              <a:rPr lang="es-CO" sz="2400" i="1" dirty="0" err="1" smtClean="0"/>
              <a:t>Alianzacoop</a:t>
            </a:r>
            <a:r>
              <a:rPr lang="es-CO" sz="2400" i="1" dirty="0" smtClean="0"/>
              <a:t>.</a:t>
            </a:r>
            <a:endParaRPr lang="es-CO" i="1" dirty="0"/>
          </a:p>
        </p:txBody>
      </p:sp>
      <p:sp>
        <p:nvSpPr>
          <p:cNvPr id="5" name="4 Rectángulo"/>
          <p:cNvSpPr/>
          <p:nvPr/>
        </p:nvSpPr>
        <p:spPr>
          <a:xfrm>
            <a:off x="755576" y="4725144"/>
            <a:ext cx="7560840" cy="1569660"/>
          </a:xfrm>
          <a:prstGeom prst="rect">
            <a:avLst/>
          </a:prstGeom>
        </p:spPr>
        <p:txBody>
          <a:bodyPr wrap="square">
            <a:spAutoFit/>
          </a:bodyPr>
          <a:lstStyle/>
          <a:p>
            <a:pPr algn="just"/>
            <a:r>
              <a:rPr lang="es-CO" sz="2400" b="1" i="1" dirty="0"/>
              <a:t>Comanditarias</a:t>
            </a:r>
            <a:r>
              <a:rPr lang="es-CO" sz="2400" i="1" dirty="0"/>
              <a:t>: en estas empresas existen dos tipos de socios: por un lado, están los socios colectivos que participan de la gestión de la empresa y poseen responsabilidad ilimitada</a:t>
            </a:r>
            <a:r>
              <a:rPr lang="es-CO" sz="2400"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67000"/>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755576" y="332656"/>
            <a:ext cx="7200800" cy="1938992"/>
          </a:xfrm>
          <a:prstGeom prst="rect">
            <a:avLst/>
          </a:prstGeom>
        </p:spPr>
        <p:txBody>
          <a:bodyPr wrap="square">
            <a:spAutoFit/>
          </a:bodyPr>
          <a:lstStyle/>
          <a:p>
            <a:pPr algn="just"/>
            <a:r>
              <a:rPr lang="es-CO" sz="2000" i="1" dirty="0" smtClean="0"/>
              <a:t>Por otro, los socios comanditarios, que no participan de la gestión y su responsabilidad es limitada al capital aportado. </a:t>
            </a:r>
            <a:endParaRPr lang="es-CO" sz="2000" i="1" dirty="0" smtClean="0"/>
          </a:p>
          <a:p>
            <a:pPr algn="just"/>
            <a:r>
              <a:rPr lang="es-CO" sz="2000" i="1" dirty="0" smtClean="0"/>
              <a:t>Ejemplo:</a:t>
            </a:r>
            <a:r>
              <a:rPr lang="es-CO" sz="2000" dirty="0" smtClean="0"/>
              <a:t> -Dulces Guayabal &amp; </a:t>
            </a:r>
            <a:r>
              <a:rPr lang="es-CO" sz="2000" dirty="0" err="1" smtClean="0"/>
              <a:t>CíaS</a:t>
            </a:r>
            <a:r>
              <a:rPr lang="es-CO" sz="2000" dirty="0" smtClean="0"/>
              <a:t>. en C.</a:t>
            </a:r>
            <a:br>
              <a:rPr lang="es-CO" sz="2000" dirty="0" smtClean="0"/>
            </a:br>
            <a:r>
              <a:rPr lang="es-CO" sz="2000" dirty="0" smtClean="0"/>
              <a:t>-Cecilia Hurtado &amp; Hijos S en C.</a:t>
            </a:r>
            <a:br>
              <a:rPr lang="es-CO" sz="2000" dirty="0" smtClean="0"/>
            </a:br>
            <a:endParaRPr lang="es-CO" sz="2000" i="1" dirty="0"/>
          </a:p>
        </p:txBody>
      </p:sp>
      <p:sp>
        <p:nvSpPr>
          <p:cNvPr id="3" name="2 Rectángulo"/>
          <p:cNvSpPr/>
          <p:nvPr/>
        </p:nvSpPr>
        <p:spPr>
          <a:xfrm>
            <a:off x="683568" y="2276872"/>
            <a:ext cx="7128792" cy="1323439"/>
          </a:xfrm>
          <a:prstGeom prst="rect">
            <a:avLst/>
          </a:prstGeom>
        </p:spPr>
        <p:txBody>
          <a:bodyPr wrap="square">
            <a:spAutoFit/>
          </a:bodyPr>
          <a:lstStyle/>
          <a:p>
            <a:pPr algn="just"/>
            <a:r>
              <a:rPr lang="es-CO" sz="2000" b="1" i="1" dirty="0" smtClean="0"/>
              <a:t>Sociedad </a:t>
            </a:r>
            <a:r>
              <a:rPr lang="es-CO" sz="2000" b="1" i="1" dirty="0"/>
              <a:t>de responsabilidad limitada</a:t>
            </a:r>
            <a:r>
              <a:rPr lang="es-CO" sz="2000" i="1" dirty="0"/>
              <a:t>: en estas empresas, los socios sólo responden con el capital que aportaron a la empresa y no con el personal</a:t>
            </a:r>
            <a:r>
              <a:rPr lang="es-CO" sz="2000" i="1" dirty="0" smtClean="0"/>
              <a:t>. Ejemplo</a:t>
            </a:r>
            <a:r>
              <a:rPr lang="es-CO" sz="2000" i="1" dirty="0" smtClean="0"/>
              <a:t>:</a:t>
            </a:r>
            <a:r>
              <a:rPr lang="es-CO" sz="2000" dirty="0" smtClean="0"/>
              <a:t> Torres &amp; </a:t>
            </a:r>
            <a:r>
              <a:rPr lang="es-CO" sz="2000" dirty="0" err="1" smtClean="0"/>
              <a:t>Cia</a:t>
            </a:r>
            <a:r>
              <a:rPr lang="es-CO" sz="2000" dirty="0" smtClean="0"/>
              <a:t> S. en C.</a:t>
            </a:r>
            <a:endParaRPr lang="es-CO" sz="2000" i="1" dirty="0"/>
          </a:p>
        </p:txBody>
      </p:sp>
      <p:sp>
        <p:nvSpPr>
          <p:cNvPr id="4" name="3 Rectángulo"/>
          <p:cNvSpPr/>
          <p:nvPr/>
        </p:nvSpPr>
        <p:spPr>
          <a:xfrm>
            <a:off x="683568" y="4005064"/>
            <a:ext cx="7200800" cy="1631216"/>
          </a:xfrm>
          <a:prstGeom prst="rect">
            <a:avLst/>
          </a:prstGeom>
        </p:spPr>
        <p:txBody>
          <a:bodyPr wrap="square">
            <a:spAutoFit/>
          </a:bodyPr>
          <a:lstStyle/>
          <a:p>
            <a:r>
              <a:rPr lang="es-CO" sz="2000" b="1" i="1" dirty="0"/>
              <a:t>Sociedad anónima</a:t>
            </a:r>
            <a:r>
              <a:rPr lang="es-CO" sz="2000" i="1" dirty="0"/>
              <a:t>: estas sociedades poseen responsabilidad limitada al patrimonio aportado y, sus titulares son aquellos que participan en el capital social por medio de acciones o títulos</a:t>
            </a:r>
            <a:r>
              <a:rPr lang="es-CO" sz="2000" i="1" dirty="0" smtClean="0"/>
              <a:t>.</a:t>
            </a:r>
          </a:p>
          <a:p>
            <a:r>
              <a:rPr lang="es-CO" sz="2000" i="1" dirty="0" smtClean="0"/>
              <a:t>Ejemplo</a:t>
            </a:r>
            <a:r>
              <a:rPr lang="es-CO" sz="2000" i="1" dirty="0" smtClean="0"/>
              <a:t>:</a:t>
            </a:r>
            <a:r>
              <a:rPr lang="es-CO" sz="2000" dirty="0" smtClean="0"/>
              <a:t>  Galletas Tostaditas S.A.</a:t>
            </a:r>
            <a:endParaRPr lang="es-CO" sz="2000" i="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43000"/>
            <a:lum/>
          </a:blip>
          <a:srcRect/>
          <a:stretch>
            <a:fillRect t="-17000" b="-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11560" y="476672"/>
            <a:ext cx="7467600" cy="576064"/>
          </a:xfrm>
        </p:spPr>
        <p:txBody>
          <a:bodyPr/>
          <a:lstStyle/>
          <a:p>
            <a:pPr algn="ctr"/>
            <a:r>
              <a:rPr lang="es-CO" b="1" i="1" dirty="0" smtClean="0"/>
              <a:t>Según el Sector de Actividad:</a:t>
            </a:r>
            <a:r>
              <a:rPr lang="es-CO" dirty="0" smtClean="0"/>
              <a:t> </a:t>
            </a:r>
            <a:endParaRPr lang="es-CO" dirty="0"/>
          </a:p>
        </p:txBody>
      </p:sp>
      <p:sp>
        <p:nvSpPr>
          <p:cNvPr id="3" name="2 Rectángulo"/>
          <p:cNvSpPr/>
          <p:nvPr/>
        </p:nvSpPr>
        <p:spPr>
          <a:xfrm>
            <a:off x="611560" y="1196752"/>
            <a:ext cx="7704856" cy="1631216"/>
          </a:xfrm>
          <a:prstGeom prst="rect">
            <a:avLst/>
          </a:prstGeom>
        </p:spPr>
        <p:txBody>
          <a:bodyPr wrap="square">
            <a:spAutoFit/>
          </a:bodyPr>
          <a:lstStyle/>
          <a:p>
            <a:pPr algn="just"/>
            <a:r>
              <a:rPr lang="es-CO" sz="2000" b="1" i="1" dirty="0" smtClean="0"/>
              <a:t>Empresas del Sector Primario</a:t>
            </a:r>
            <a:r>
              <a:rPr lang="es-CO" sz="2000" i="1" dirty="0" smtClean="0"/>
              <a:t>: También denominado extractivo, ya que el elemento básico de la actividad se obtiene directamente de la naturaleza: agricultura, ganadería, caza, pesca, extracción de áridos, agua, minerales, petróleo, energía eólica, etc. </a:t>
            </a:r>
            <a:endParaRPr lang="es-CO" sz="2000" i="1" dirty="0"/>
          </a:p>
        </p:txBody>
      </p:sp>
      <p:sp>
        <p:nvSpPr>
          <p:cNvPr id="4" name="3 Rectángulo"/>
          <p:cNvSpPr/>
          <p:nvPr/>
        </p:nvSpPr>
        <p:spPr>
          <a:xfrm>
            <a:off x="611560" y="2780928"/>
            <a:ext cx="7776864" cy="1323439"/>
          </a:xfrm>
          <a:prstGeom prst="rect">
            <a:avLst/>
          </a:prstGeom>
        </p:spPr>
        <p:txBody>
          <a:bodyPr wrap="square">
            <a:spAutoFit/>
          </a:bodyPr>
          <a:lstStyle/>
          <a:p>
            <a:pPr algn="just"/>
            <a:r>
              <a:rPr lang="es-CO" sz="2000" b="1" i="1" dirty="0" smtClean="0"/>
              <a:t>Empresas del Sector Secundario o Industrial</a:t>
            </a:r>
            <a:r>
              <a:rPr lang="es-CO" sz="2000" i="1" dirty="0" smtClean="0"/>
              <a:t>: Se refiere a aquellas que realizan algún proceso de transformación de la materia prima. Abarca actividades tan diversas como la construcción, la óptica, la maderera, la textil, etc.</a:t>
            </a:r>
            <a:endParaRPr lang="es-CO" sz="2000" i="1" dirty="0"/>
          </a:p>
        </p:txBody>
      </p:sp>
      <p:sp>
        <p:nvSpPr>
          <p:cNvPr id="5" name="4 Rectángulo"/>
          <p:cNvSpPr/>
          <p:nvPr/>
        </p:nvSpPr>
        <p:spPr>
          <a:xfrm>
            <a:off x="539552" y="4293096"/>
            <a:ext cx="7704856" cy="1938992"/>
          </a:xfrm>
          <a:prstGeom prst="rect">
            <a:avLst/>
          </a:prstGeom>
        </p:spPr>
        <p:txBody>
          <a:bodyPr wrap="square">
            <a:spAutoFit/>
          </a:bodyPr>
          <a:lstStyle/>
          <a:p>
            <a:pPr algn="just"/>
            <a:r>
              <a:rPr lang="es-CO" sz="2000" b="1" i="1" dirty="0" smtClean="0"/>
              <a:t>Empresas del Sector Terciario o de Servicios</a:t>
            </a:r>
            <a:r>
              <a:rPr lang="es-CO" sz="2000" dirty="0" smtClean="0"/>
              <a:t>: Incluye a las empresas cuyo principal elemento es la capacidad humana para realizar trabajos físicos o intelectuales. Comprende también una gran variedad de empresas, como las de transporte, bancos, comercio, seguros, hotelería, asesorías, educación, restaurantes, </a:t>
            </a:r>
            <a:r>
              <a:rPr lang="es-CO" sz="2000" dirty="0" err="1" smtClean="0"/>
              <a:t>etc</a:t>
            </a:r>
            <a:endParaRPr lang="es-CO" sz="2000" dirty="0"/>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5000"/>
            <a:lum/>
          </a:blip>
          <a:srcRect/>
          <a:stretch>
            <a:fillRect l="-5000" r="-5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251520" y="188640"/>
            <a:ext cx="7827640" cy="648072"/>
          </a:xfrm>
        </p:spPr>
        <p:txBody>
          <a:bodyPr>
            <a:normAutofit/>
          </a:bodyPr>
          <a:lstStyle/>
          <a:p>
            <a:r>
              <a:rPr lang="es-CO" b="1" dirty="0" smtClean="0"/>
              <a:t>Según el Tamaño</a:t>
            </a:r>
            <a:r>
              <a:rPr lang="es-CO" dirty="0" smtClean="0"/>
              <a:t>:</a:t>
            </a:r>
            <a:endParaRPr lang="es-CO" dirty="0"/>
          </a:p>
        </p:txBody>
      </p:sp>
      <p:sp>
        <p:nvSpPr>
          <p:cNvPr id="3" name="2 Rectángulo"/>
          <p:cNvSpPr/>
          <p:nvPr/>
        </p:nvSpPr>
        <p:spPr>
          <a:xfrm>
            <a:off x="395536" y="980728"/>
            <a:ext cx="8208912" cy="1631216"/>
          </a:xfrm>
          <a:prstGeom prst="rect">
            <a:avLst/>
          </a:prstGeom>
        </p:spPr>
        <p:txBody>
          <a:bodyPr wrap="square">
            <a:spAutoFit/>
          </a:bodyPr>
          <a:lstStyle/>
          <a:p>
            <a:pPr algn="just"/>
            <a:r>
              <a:rPr lang="es-CO" sz="2000" i="1" dirty="0" smtClean="0"/>
              <a:t>Existen diferentes criterios que se utilizan para determinar el tamaño de las empresas, como el número de empleados, el tipo de industria, el sector de actividad, el valor anual de ventas, etc. Sin embargo, e indistintamente el criterio que se utilice, las empresas se clasifican según su tamaño en:</a:t>
            </a:r>
            <a:endParaRPr lang="es-CO" sz="2000" i="1" dirty="0"/>
          </a:p>
        </p:txBody>
      </p:sp>
      <p:sp>
        <p:nvSpPr>
          <p:cNvPr id="4" name="3 Rectángulo"/>
          <p:cNvSpPr/>
          <p:nvPr/>
        </p:nvSpPr>
        <p:spPr>
          <a:xfrm>
            <a:off x="395536" y="2852936"/>
            <a:ext cx="7992888" cy="2554545"/>
          </a:xfrm>
          <a:prstGeom prst="rect">
            <a:avLst/>
          </a:prstGeom>
        </p:spPr>
        <p:txBody>
          <a:bodyPr wrap="square">
            <a:spAutoFit/>
          </a:bodyPr>
          <a:lstStyle/>
          <a:p>
            <a:pPr algn="just"/>
            <a:r>
              <a:rPr lang="es-CO" sz="2000" b="1" i="1" dirty="0" smtClean="0"/>
              <a:t>Grandes Empresas:</a:t>
            </a:r>
            <a:r>
              <a:rPr lang="es-CO" sz="2000" i="1" dirty="0" smtClean="0"/>
              <a:t> Se caracterizan por manejar capitales y financiamientos grandes, por lo general tienen instalaciones propias, sus ventas son de varios millones de dólares, tienen miles de empleados de confianza y sindicalizados, cuentan con un sistema de administración y operación muy avanzado y pueden obtener líneas de crédito y préstamos importantes con instituciones financieras nacionales e </a:t>
            </a:r>
            <a:r>
              <a:rPr lang="es-CO" sz="2000" i="1" dirty="0" smtClean="0"/>
              <a:t>internacionales. Ejemplo:  coca cola, </a:t>
            </a:r>
            <a:r>
              <a:rPr lang="es-CO" sz="2000" i="1" dirty="0" err="1" smtClean="0"/>
              <a:t>nike</a:t>
            </a:r>
            <a:r>
              <a:rPr lang="es-CO" sz="2000" i="1" dirty="0" smtClean="0"/>
              <a:t> , </a:t>
            </a:r>
            <a:r>
              <a:rPr lang="es-CO" sz="2000" i="1" dirty="0" err="1" smtClean="0"/>
              <a:t>adidas</a:t>
            </a:r>
            <a:r>
              <a:rPr lang="es-CO" sz="2000" i="1" dirty="0" smtClean="0"/>
              <a:t>.</a:t>
            </a:r>
            <a:endParaRPr lang="es-CO" sz="2000" i="1" dirty="0"/>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48000"/>
            <a:lum/>
          </a:blip>
          <a:srcRect/>
          <a:stretch>
            <a:fillRect t="-27000" b="-27000"/>
          </a:stretch>
        </a:blipFill>
        <a:effectLst/>
      </p:bgPr>
    </p:bg>
    <p:spTree>
      <p:nvGrpSpPr>
        <p:cNvPr id="1" name=""/>
        <p:cNvGrpSpPr/>
        <p:nvPr/>
      </p:nvGrpSpPr>
      <p:grpSpPr>
        <a:xfrm>
          <a:off x="0" y="0"/>
          <a:ext cx="0" cy="0"/>
          <a:chOff x="0" y="0"/>
          <a:chExt cx="0" cy="0"/>
        </a:xfrm>
      </p:grpSpPr>
      <p:sp>
        <p:nvSpPr>
          <p:cNvPr id="2" name="1 Rectángulo"/>
          <p:cNvSpPr/>
          <p:nvPr/>
        </p:nvSpPr>
        <p:spPr>
          <a:xfrm>
            <a:off x="683568" y="2204864"/>
            <a:ext cx="7704856" cy="1754326"/>
          </a:xfrm>
          <a:prstGeom prst="rect">
            <a:avLst/>
          </a:prstGeom>
        </p:spPr>
        <p:txBody>
          <a:bodyPr wrap="square">
            <a:spAutoFit/>
          </a:bodyPr>
          <a:lstStyle/>
          <a:p>
            <a:pPr algn="just"/>
            <a:r>
              <a:rPr lang="es-CO" b="1" i="1" dirty="0" smtClean="0"/>
              <a:t>Pequeñas Empresas</a:t>
            </a:r>
            <a:r>
              <a:rPr lang="es-CO" i="1" dirty="0" smtClean="0"/>
              <a:t>: En términos generales, las pequeñas empresas son entidades independientes, creadas para ser rentables, que no predominan en la industria a la que pertenecen, cuya venta anual en valores no excede un determinado tope y el número de personas que las conforman no excede un determinado </a:t>
            </a:r>
            <a:r>
              <a:rPr lang="es-CO" i="1" dirty="0" smtClean="0"/>
              <a:t>límite</a:t>
            </a:r>
            <a:r>
              <a:rPr lang="es-CO" dirty="0" smtClean="0"/>
              <a:t>. </a:t>
            </a:r>
            <a:r>
              <a:rPr lang="es-CO" i="1" dirty="0" smtClean="0"/>
              <a:t>Ejemplo: </a:t>
            </a:r>
            <a:r>
              <a:rPr lang="es-CO" i="1" dirty="0" err="1" smtClean="0"/>
              <a:t>almacen</a:t>
            </a:r>
            <a:r>
              <a:rPr lang="es-CO" i="1" dirty="0" smtClean="0"/>
              <a:t> de </a:t>
            </a:r>
            <a:r>
              <a:rPr lang="es-CO" i="1" dirty="0" err="1" smtClean="0"/>
              <a:t>electrodomesticos</a:t>
            </a:r>
            <a:r>
              <a:rPr lang="es-CO" i="1" dirty="0" smtClean="0"/>
              <a:t>, taller de calzado, lavadero de carros.</a:t>
            </a:r>
            <a:endParaRPr lang="es-CO" i="1" dirty="0"/>
          </a:p>
        </p:txBody>
      </p:sp>
      <p:sp>
        <p:nvSpPr>
          <p:cNvPr id="3" name="2 Rectángulo"/>
          <p:cNvSpPr/>
          <p:nvPr/>
        </p:nvSpPr>
        <p:spPr>
          <a:xfrm>
            <a:off x="683568" y="4221088"/>
            <a:ext cx="7776864" cy="2031325"/>
          </a:xfrm>
          <a:prstGeom prst="rect">
            <a:avLst/>
          </a:prstGeom>
        </p:spPr>
        <p:txBody>
          <a:bodyPr wrap="square">
            <a:spAutoFit/>
          </a:bodyPr>
          <a:lstStyle/>
          <a:p>
            <a:pPr algn="just"/>
            <a:r>
              <a:rPr lang="es-CO" b="1" i="1" dirty="0" smtClean="0"/>
              <a:t>Microempresas</a:t>
            </a:r>
            <a:r>
              <a:rPr lang="es-CO" i="1" dirty="0" smtClean="0"/>
              <a:t>: Por lo general, la empresa y la propiedad son de propiedad individual, los sistemas de fabricación son prácticamente artesanales, la maquinaria y el equipo son elementales y reducidos, los asuntos relacionados con la administración, producción, ventas y finanzas son elementales y reducidos y el director o propietario puede atenderlos </a:t>
            </a:r>
            <a:r>
              <a:rPr lang="es-CO" i="1" dirty="0" smtClean="0"/>
              <a:t>personalmente. Ejemplo: tienda, puesto de comidas </a:t>
            </a:r>
            <a:r>
              <a:rPr lang="es-CO" i="1" dirty="0" err="1" smtClean="0"/>
              <a:t>rapidas</a:t>
            </a:r>
            <a:r>
              <a:rPr lang="es-CO" i="1" dirty="0" smtClean="0"/>
              <a:t>,</a:t>
            </a:r>
          </a:p>
          <a:p>
            <a:pPr algn="just"/>
            <a:r>
              <a:rPr lang="es-CO" i="1" dirty="0" err="1" smtClean="0"/>
              <a:t>Panaderia</a:t>
            </a:r>
            <a:r>
              <a:rPr lang="es-CO" i="1" dirty="0" smtClean="0"/>
              <a:t>.</a:t>
            </a:r>
            <a:endParaRPr lang="es-CO" i="1" dirty="0"/>
          </a:p>
        </p:txBody>
      </p:sp>
      <p:sp>
        <p:nvSpPr>
          <p:cNvPr id="4" name="3 Rectángulo"/>
          <p:cNvSpPr/>
          <p:nvPr/>
        </p:nvSpPr>
        <p:spPr>
          <a:xfrm>
            <a:off x="683568" y="548680"/>
            <a:ext cx="7776864" cy="1754326"/>
          </a:xfrm>
          <a:prstGeom prst="rect">
            <a:avLst/>
          </a:prstGeom>
        </p:spPr>
        <p:txBody>
          <a:bodyPr wrap="square">
            <a:spAutoFit/>
          </a:bodyPr>
          <a:lstStyle/>
          <a:p>
            <a:pPr algn="just"/>
            <a:r>
              <a:rPr lang="es-CO" b="1" i="1" dirty="0" smtClean="0"/>
              <a:t>Medianas Empresas: </a:t>
            </a:r>
            <a:r>
              <a:rPr lang="es-CO" i="1" dirty="0" smtClean="0"/>
              <a:t>En este tipo de empresas intervienen varios cientos de personas y en algunos casos hasta miles, generalmente tienen sindicato, hay áreas bien definidas con responsabilidades y funciones, tienen sistemas y procedimientos automatizados. </a:t>
            </a:r>
            <a:r>
              <a:rPr lang="es-CO" b="1" i="1" dirty="0" smtClean="0"/>
              <a:t>Ejemplo</a:t>
            </a:r>
            <a:r>
              <a:rPr lang="es-CO" i="1" dirty="0" smtClean="0"/>
              <a:t> </a:t>
            </a:r>
            <a:r>
              <a:rPr lang="es-CO" i="1" dirty="0" smtClean="0"/>
              <a:t>: </a:t>
            </a:r>
            <a:r>
              <a:rPr lang="es-CO" i="1" dirty="0" err="1" smtClean="0"/>
              <a:t>freska</a:t>
            </a:r>
            <a:r>
              <a:rPr lang="es-CO" i="1" dirty="0" smtClean="0"/>
              <a:t> leche, </a:t>
            </a:r>
            <a:r>
              <a:rPr lang="es-CO" i="1" dirty="0" err="1" smtClean="0"/>
              <a:t>lechesan</a:t>
            </a:r>
            <a:r>
              <a:rPr lang="es-CO" i="1" dirty="0" smtClean="0"/>
              <a:t> </a:t>
            </a:r>
            <a:r>
              <a:rPr lang="es-CO" i="1" dirty="0" smtClean="0"/>
              <a:t>, </a:t>
            </a:r>
            <a:r>
              <a:rPr lang="es-CO" i="1" dirty="0" err="1" smtClean="0"/>
              <a:t>distraves</a:t>
            </a:r>
            <a:r>
              <a:rPr lang="es-CO" i="1" dirty="0" smtClean="0"/>
              <a:t>.</a:t>
            </a:r>
          </a:p>
          <a:p>
            <a:pPr algn="just"/>
            <a:endParaRPr lang="es-CO" i="1" dirty="0"/>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l="-15000" r="-15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11560" y="476672"/>
            <a:ext cx="7467600" cy="562074"/>
          </a:xfrm>
        </p:spPr>
        <p:txBody>
          <a:bodyPr/>
          <a:lstStyle/>
          <a:p>
            <a:r>
              <a:rPr lang="es-CO" b="1" dirty="0" smtClean="0"/>
              <a:t>Según la Propiedad del Capital</a:t>
            </a:r>
            <a:r>
              <a:rPr lang="es-CO" dirty="0" smtClean="0"/>
              <a:t>:</a:t>
            </a:r>
            <a:endParaRPr lang="es-CO" dirty="0"/>
          </a:p>
        </p:txBody>
      </p:sp>
      <p:sp>
        <p:nvSpPr>
          <p:cNvPr id="4" name="3 Rectángulo"/>
          <p:cNvSpPr/>
          <p:nvPr/>
        </p:nvSpPr>
        <p:spPr>
          <a:xfrm>
            <a:off x="611560" y="1268760"/>
            <a:ext cx="7416824" cy="707886"/>
          </a:xfrm>
          <a:prstGeom prst="rect">
            <a:avLst/>
          </a:prstGeom>
        </p:spPr>
        <p:txBody>
          <a:bodyPr wrap="square">
            <a:spAutoFit/>
          </a:bodyPr>
          <a:lstStyle/>
          <a:p>
            <a:pPr algn="just"/>
            <a:r>
              <a:rPr lang="es-CO" sz="2000" i="1" dirty="0" smtClean="0"/>
              <a:t>Se refiere a si el capital está en poder de los particulares, de organismos públicos </a:t>
            </a:r>
            <a:r>
              <a:rPr lang="es-CO" sz="2000" i="1" dirty="0" smtClean="0"/>
              <a:t>o </a:t>
            </a:r>
            <a:r>
              <a:rPr lang="es-CO" sz="2000" i="1" dirty="0" smtClean="0"/>
              <a:t>de ambos. En sentido se clasifican en: </a:t>
            </a:r>
            <a:endParaRPr lang="es-CO" sz="2000" i="1" dirty="0"/>
          </a:p>
        </p:txBody>
      </p:sp>
      <p:sp>
        <p:nvSpPr>
          <p:cNvPr id="5" name="4 Rectángulo"/>
          <p:cNvSpPr/>
          <p:nvPr/>
        </p:nvSpPr>
        <p:spPr>
          <a:xfrm>
            <a:off x="611560" y="2276872"/>
            <a:ext cx="7632848" cy="1015663"/>
          </a:xfrm>
          <a:prstGeom prst="rect">
            <a:avLst/>
          </a:prstGeom>
        </p:spPr>
        <p:txBody>
          <a:bodyPr wrap="square">
            <a:spAutoFit/>
          </a:bodyPr>
          <a:lstStyle/>
          <a:p>
            <a:pPr algn="just"/>
            <a:r>
              <a:rPr lang="es-CO" sz="2000" b="1" i="1" dirty="0" smtClean="0"/>
              <a:t>Empresa Privada: </a:t>
            </a:r>
            <a:r>
              <a:rPr lang="es-CO" sz="2000" i="1" dirty="0" smtClean="0"/>
              <a:t>La propiedad del capital está en manos </a:t>
            </a:r>
            <a:r>
              <a:rPr lang="es-CO" sz="2000" i="1" dirty="0" smtClean="0"/>
              <a:t>privadas. Ejemplos: </a:t>
            </a:r>
            <a:r>
              <a:rPr lang="es-CO" sz="2000" i="1" dirty="0" err="1" smtClean="0"/>
              <a:t>bridgestone</a:t>
            </a:r>
            <a:r>
              <a:rPr lang="es-CO" sz="2000" i="1" dirty="0" smtClean="0"/>
              <a:t> </a:t>
            </a:r>
            <a:r>
              <a:rPr lang="es-CO" sz="2000" i="1" dirty="0" err="1" smtClean="0"/>
              <a:t>firestone</a:t>
            </a:r>
            <a:r>
              <a:rPr lang="es-CO" sz="2000" i="1" dirty="0" smtClean="0"/>
              <a:t>, caracol tv, </a:t>
            </a:r>
            <a:r>
              <a:rPr lang="es-CO" sz="2000" i="1" dirty="0" err="1" smtClean="0"/>
              <a:t>cemex</a:t>
            </a:r>
            <a:r>
              <a:rPr lang="es-CO" sz="2000" i="1" dirty="0" smtClean="0"/>
              <a:t> </a:t>
            </a:r>
            <a:r>
              <a:rPr lang="es-CO" sz="2000" i="1" dirty="0" err="1" smtClean="0"/>
              <a:t>colombia</a:t>
            </a:r>
            <a:r>
              <a:rPr lang="es-CO" sz="2000" i="1" dirty="0" smtClean="0"/>
              <a:t>.</a:t>
            </a:r>
            <a:endParaRPr lang="es-CO" sz="2000" i="1" dirty="0"/>
          </a:p>
        </p:txBody>
      </p:sp>
      <p:sp>
        <p:nvSpPr>
          <p:cNvPr id="6" name="5 Rectángulo"/>
          <p:cNvSpPr/>
          <p:nvPr/>
        </p:nvSpPr>
        <p:spPr>
          <a:xfrm>
            <a:off x="611560" y="3429000"/>
            <a:ext cx="7704856" cy="1015663"/>
          </a:xfrm>
          <a:prstGeom prst="rect">
            <a:avLst/>
          </a:prstGeom>
        </p:spPr>
        <p:txBody>
          <a:bodyPr wrap="square">
            <a:spAutoFit/>
          </a:bodyPr>
          <a:lstStyle/>
          <a:p>
            <a:pPr algn="just"/>
            <a:r>
              <a:rPr lang="es-CO" sz="2000" b="1" i="1" dirty="0" smtClean="0"/>
              <a:t>Empresa Pública:</a:t>
            </a:r>
            <a:r>
              <a:rPr lang="es-CO" sz="2000" i="1" dirty="0" smtClean="0"/>
              <a:t> Es el tipo de empresa en la que el capital le pertenece al Estado, que puede ser Nacional, Provincial o </a:t>
            </a:r>
            <a:r>
              <a:rPr lang="es-CO" sz="2000" i="1" dirty="0" smtClean="0"/>
              <a:t>Municipal. Ejemplos: </a:t>
            </a:r>
            <a:r>
              <a:rPr lang="es-CO" sz="2000" i="1" dirty="0" err="1" smtClean="0"/>
              <a:t>etb</a:t>
            </a:r>
            <a:r>
              <a:rPr lang="es-CO" sz="2000" i="1" dirty="0" smtClean="0"/>
              <a:t> , </a:t>
            </a:r>
            <a:r>
              <a:rPr lang="es-CO" sz="2000" i="1" dirty="0" err="1" smtClean="0"/>
              <a:t>ecopetrol</a:t>
            </a:r>
            <a:r>
              <a:rPr lang="es-CO" sz="2000" i="1" dirty="0" smtClean="0"/>
              <a:t> , </a:t>
            </a:r>
            <a:r>
              <a:rPr lang="es-CO" sz="2000" i="1" dirty="0" err="1" smtClean="0"/>
              <a:t>telecom</a:t>
            </a:r>
            <a:r>
              <a:rPr lang="es-CO" sz="2000" i="1" dirty="0" smtClean="0"/>
              <a:t>.</a:t>
            </a:r>
            <a:endParaRPr lang="es-CO" sz="2000" i="1" dirty="0"/>
          </a:p>
        </p:txBody>
      </p:sp>
      <p:sp>
        <p:nvSpPr>
          <p:cNvPr id="7" name="6 Rectángulo"/>
          <p:cNvSpPr/>
          <p:nvPr/>
        </p:nvSpPr>
        <p:spPr>
          <a:xfrm>
            <a:off x="611560" y="4653136"/>
            <a:ext cx="7776864" cy="1138773"/>
          </a:xfrm>
          <a:prstGeom prst="rect">
            <a:avLst/>
          </a:prstGeom>
        </p:spPr>
        <p:txBody>
          <a:bodyPr wrap="square">
            <a:spAutoFit/>
          </a:bodyPr>
          <a:lstStyle/>
          <a:p>
            <a:pPr algn="just"/>
            <a:r>
              <a:rPr lang="es-CO" sz="2000" b="1" i="1" dirty="0" smtClean="0"/>
              <a:t>Empresa Mixta:</a:t>
            </a:r>
            <a:r>
              <a:rPr lang="es-CO" sz="2000" i="1" dirty="0" smtClean="0"/>
              <a:t> Es el tipo de empresa en la que</a:t>
            </a:r>
            <a:r>
              <a:rPr lang="es-CO" sz="2800" i="1" dirty="0" smtClean="0"/>
              <a:t> </a:t>
            </a:r>
            <a:r>
              <a:rPr lang="es-CO" sz="2800" i="1" dirty="0" smtClean="0"/>
              <a:t>l</a:t>
            </a:r>
            <a:r>
              <a:rPr lang="es-CO" sz="2000" i="1" dirty="0" smtClean="0"/>
              <a:t>a propiedad del capital es compartida entre el Estado y los </a:t>
            </a:r>
            <a:r>
              <a:rPr lang="es-CO" sz="2000" i="1" dirty="0" smtClean="0"/>
              <a:t>particulares. Ejemplo:  universidad semioficial.</a:t>
            </a:r>
            <a:endParaRPr lang="es-CO" sz="2000"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416</TotalTime>
  <Words>1123</Words>
  <Application>Microsoft Office PowerPoint</Application>
  <PresentationFormat>Presentación en pantalla (4:3)</PresentationFormat>
  <Paragraphs>44</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Mirador</vt:lpstr>
      <vt:lpstr>Empresas</vt:lpstr>
      <vt:lpstr>       Que es una empresa                                                           </vt:lpstr>
      <vt:lpstr>Tipos de empresas de acuerdo a su    forma jurídica :                                 </vt:lpstr>
      <vt:lpstr>Diapositiva 4</vt:lpstr>
      <vt:lpstr>Diapositiva 5</vt:lpstr>
      <vt:lpstr>Según el Sector de Actividad: </vt:lpstr>
      <vt:lpstr>Según el Tamaño:</vt:lpstr>
      <vt:lpstr>Diapositiva 8</vt:lpstr>
      <vt:lpstr>Según la Propiedad del Capital:</vt:lpstr>
      <vt:lpstr>     Según el Ámbito de Actividad: </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empresas</dc:title>
  <dc:creator>xiomara</dc:creator>
  <cp:lastModifiedBy>xiomara</cp:lastModifiedBy>
  <cp:revision>43</cp:revision>
  <dcterms:created xsi:type="dcterms:W3CDTF">2012-08-29T20:26:21Z</dcterms:created>
  <dcterms:modified xsi:type="dcterms:W3CDTF">2012-08-30T20:41:40Z</dcterms:modified>
</cp:coreProperties>
</file>